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2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9144000" cy="5143500" type="screen16x9"/>
  <p:notesSz cx="6858000" cy="9144000"/>
  <p:embeddedFontLst>
    <p:embeddedFont>
      <p:font typeface="Average" panose="020B0604020202020204" charset="0"/>
      <p:regular r:id="rId27"/>
    </p:embeddedFont>
    <p:embeddedFont>
      <p:font typeface="Lato" panose="020F0502020204030203" pitchFamily="34" charset="0"/>
      <p:regular r:id="rId28"/>
      <p:bold r:id="rId29"/>
      <p:italic r:id="rId30"/>
      <p:boldItalic r:id="rId31"/>
    </p:embeddedFont>
    <p:embeddedFont>
      <p:font typeface="Nunito"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jDitU0mja1uPdOXQlTUot3uj+Mj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0D886F-3582-2B77-B2B5-65D950BB0B88}" v="8" dt="2024-06-26T11:31:04.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customschemas.google.com/relationships/presentationmetadata" Target="meta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674b2257e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1674b2257ed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661c750b1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661c750b19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3"/>
          <p:cNvGrpSpPr/>
          <p:nvPr/>
        </p:nvGrpSpPr>
        <p:grpSpPr>
          <a:xfrm>
            <a:off x="4350279" y="2855377"/>
            <a:ext cx="443589" cy="105632"/>
            <a:chOff x="4137525" y="2915950"/>
            <a:chExt cx="869100" cy="207000"/>
          </a:xfrm>
        </p:grpSpPr>
        <p:sp>
          <p:nvSpPr>
            <p:cNvPr id="11" name="Google Shape;11;p23"/>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3"/>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3"/>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3"/>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5" name="Google Shape;15;p23"/>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32"/>
          <p:cNvSpPr txBox="1">
            <a:spLocks noGrp="1"/>
          </p:cNvSpPr>
          <p:nvPr>
            <p:ph type="title" hasCustomPrompt="1"/>
          </p:nvPr>
        </p:nvSpPr>
        <p:spPr>
          <a:xfrm>
            <a:off x="311700" y="1255275"/>
            <a:ext cx="8520600" cy="1890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32"/>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3" name="Google Shape;53;p3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17"/>
        <p:cNvGrpSpPr/>
        <p:nvPr/>
      </p:nvGrpSpPr>
      <p:grpSpPr>
        <a:xfrm>
          <a:off x="0" y="0"/>
          <a:ext cx="0" cy="0"/>
          <a:chOff x="0" y="0"/>
          <a:chExt cx="0" cy="0"/>
        </a:xfrm>
      </p:grpSpPr>
      <p:sp>
        <p:nvSpPr>
          <p:cNvPr id="18" name="Google Shape;1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 name="Google Shape;19;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 name="Google Shape;20;p2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24" descr="A picture containing icon&#10;&#10;Description automatically generated"/>
          <p:cNvPicPr preferRelativeResize="0"/>
          <p:nvPr/>
        </p:nvPicPr>
        <p:blipFill rotWithShape="1">
          <a:blip r:embed="rId2">
            <a:alphaModFix/>
          </a:blip>
          <a:srcRect r="50568"/>
          <a:stretch/>
        </p:blipFill>
        <p:spPr>
          <a:xfrm>
            <a:off x="8355463" y="231688"/>
            <a:ext cx="552985" cy="2133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25"/>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2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7" name="Google Shape;27;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 name="Google Shape;28;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2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2" name="Google Shape;32;p2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p2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2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7"/>
        <p:cNvGrpSpPr/>
        <p:nvPr/>
      </p:nvGrpSpPr>
      <p:grpSpPr>
        <a:xfrm>
          <a:off x="0" y="0"/>
          <a:ext cx="0" cy="0"/>
          <a:chOff x="0" y="0"/>
          <a:chExt cx="0" cy="0"/>
        </a:xfrm>
      </p:grpSpPr>
      <p:sp>
        <p:nvSpPr>
          <p:cNvPr id="38" name="Google Shape;38;p29"/>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9" name="Google Shape;39;p2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30"/>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 name="Google Shape;42;p3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3" name="Google Shape;43;p30"/>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4" name="Google Shape;44;p30"/>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5" name="Google Shape;45;p3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6" name="Google Shape;46;p3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3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9" name="Google Shape;49;p3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2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10.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www.flairminds.com/" TargetMode="Externa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6536531" y="3214688"/>
            <a:ext cx="2464864" cy="1393031"/>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11111"/>
              <a:buNone/>
            </a:pPr>
            <a:r>
              <a:rPr lang="en">
                <a:solidFill>
                  <a:schemeClr val="lt1"/>
                </a:solidFill>
                <a:latin typeface="Calibri"/>
                <a:ea typeface="Calibri"/>
                <a:cs typeface="Calibri"/>
                <a:sym typeface="Calibri"/>
              </a:rPr>
              <a:t>DevOps Practice</a:t>
            </a:r>
            <a:endParaRPr>
              <a:solidFill>
                <a:schemeClr val="lt1"/>
              </a:solidFill>
              <a:latin typeface="Calibri"/>
              <a:ea typeface="Calibri"/>
              <a:cs typeface="Calibri"/>
              <a:sym typeface="Calibri"/>
            </a:endParaRPr>
          </a:p>
        </p:txBody>
      </p:sp>
      <p:sp>
        <p:nvSpPr>
          <p:cNvPr id="59" name="Google Shape;59;p1"/>
          <p:cNvSpPr txBox="1"/>
          <p:nvPr/>
        </p:nvSpPr>
        <p:spPr>
          <a:xfrm>
            <a:off x="6839975" y="268638"/>
            <a:ext cx="170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60" name="Google Shape;60;p1"/>
          <p:cNvSpPr txBox="1"/>
          <p:nvPr/>
        </p:nvSpPr>
        <p:spPr>
          <a:xfrm>
            <a:off x="118908" y="431974"/>
            <a:ext cx="3886200" cy="54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70C0"/>
                </a:solidFill>
                <a:latin typeface="Arial"/>
                <a:ea typeface="Arial"/>
                <a:cs typeface="Arial"/>
                <a:sym typeface="Arial"/>
              </a:rPr>
              <a:t> </a:t>
            </a:r>
            <a:r>
              <a:rPr lang="en" sz="2350" b="1" i="0" u="none" strike="noStrike" cap="none">
                <a:solidFill>
                  <a:srgbClr val="0070C0"/>
                </a:solidFill>
                <a:latin typeface="Arial"/>
                <a:ea typeface="Arial"/>
                <a:cs typeface="Arial"/>
                <a:sym typeface="Arial"/>
              </a:rPr>
              <a:t>Flairminds</a:t>
            </a:r>
            <a:endParaRPr sz="2350" b="1" i="0" u="none" strike="noStrike" cap="none">
              <a:solidFill>
                <a:srgbClr val="0070C0"/>
              </a:solidFill>
              <a:latin typeface="Arial"/>
              <a:ea typeface="Arial"/>
              <a:cs typeface="Arial"/>
              <a:sym typeface="Arial"/>
            </a:endParaRPr>
          </a:p>
        </p:txBody>
      </p:sp>
      <p:sp>
        <p:nvSpPr>
          <p:cNvPr id="61" name="Google Shape;61;p1"/>
          <p:cNvSpPr txBox="1"/>
          <p:nvPr/>
        </p:nvSpPr>
        <p:spPr>
          <a:xfrm>
            <a:off x="190345" y="814936"/>
            <a:ext cx="19242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073763"/>
                </a:solidFill>
                <a:latin typeface="Roboto"/>
                <a:ea typeface="Roboto"/>
                <a:cs typeface="Roboto"/>
                <a:sym typeface="Roboto"/>
              </a:rPr>
              <a:t>Innovation, Resilience, Efficiency</a:t>
            </a:r>
            <a:endParaRPr sz="800" b="0" i="0" u="none" strike="noStrike" cap="none">
              <a:solidFill>
                <a:srgbClr val="073763"/>
              </a:solidFill>
              <a:latin typeface="Roboto"/>
              <a:ea typeface="Roboto"/>
              <a:cs typeface="Roboto"/>
              <a:sym typeface="Roboto"/>
            </a:endParaRPr>
          </a:p>
        </p:txBody>
      </p:sp>
      <p:pic>
        <p:nvPicPr>
          <p:cNvPr id="62" name="Google Shape;62;p1" descr="A picture containing icon&#10;&#10;Description automatically generated"/>
          <p:cNvPicPr preferRelativeResize="0"/>
          <p:nvPr/>
        </p:nvPicPr>
        <p:blipFill rotWithShape="1">
          <a:blip r:embed="rId3">
            <a:alphaModFix/>
          </a:blip>
          <a:srcRect r="50568"/>
          <a:stretch/>
        </p:blipFill>
        <p:spPr>
          <a:xfrm>
            <a:off x="255395" y="268638"/>
            <a:ext cx="552986" cy="213337"/>
          </a:xfrm>
          <a:prstGeom prst="rect">
            <a:avLst/>
          </a:prstGeom>
          <a:noFill/>
          <a:ln>
            <a:noFill/>
          </a:ln>
        </p:spPr>
      </p:pic>
      <p:pic>
        <p:nvPicPr>
          <p:cNvPr id="63" name="Google Shape;63;p1" descr="A picture containing graphical user interface&#10;&#10;Description automatically generated"/>
          <p:cNvPicPr preferRelativeResize="0"/>
          <p:nvPr/>
        </p:nvPicPr>
        <p:blipFill rotWithShape="1">
          <a:blip r:embed="rId4">
            <a:alphaModFix/>
          </a:blip>
          <a:srcRect/>
          <a:stretch/>
        </p:blipFill>
        <p:spPr>
          <a:xfrm>
            <a:off x="-1" y="1317205"/>
            <a:ext cx="6334239" cy="329051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
        <p:cNvGrpSpPr/>
        <p:nvPr/>
      </p:nvGrpSpPr>
      <p:grpSpPr>
        <a:xfrm>
          <a:off x="0" y="0"/>
          <a:ext cx="0" cy="0"/>
          <a:chOff x="0" y="0"/>
          <a:chExt cx="0" cy="0"/>
        </a:xfrm>
      </p:grpSpPr>
      <p:sp>
        <p:nvSpPr>
          <p:cNvPr id="153" name="Google Shape;153;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10</a:t>
            </a:fld>
            <a:endParaRPr/>
          </a:p>
        </p:txBody>
      </p:sp>
      <p:sp>
        <p:nvSpPr>
          <p:cNvPr id="154" name="Google Shape;154;p11"/>
          <p:cNvSpPr txBox="1"/>
          <p:nvPr/>
        </p:nvSpPr>
        <p:spPr>
          <a:xfrm>
            <a:off x="164950" y="11930"/>
            <a:ext cx="62930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73763"/>
                </a:solidFill>
                <a:latin typeface="Calibri"/>
                <a:ea typeface="Calibri"/>
                <a:cs typeface="Calibri"/>
                <a:sym typeface="Calibri"/>
              </a:rPr>
              <a:t>Data ecosystem &amp; services @ Flairminds</a:t>
            </a:r>
            <a:endParaRPr sz="2800" b="0" i="0" u="none" strike="noStrike" cap="none">
              <a:solidFill>
                <a:srgbClr val="073763"/>
              </a:solidFill>
              <a:latin typeface="Calibri"/>
              <a:ea typeface="Calibri"/>
              <a:cs typeface="Calibri"/>
              <a:sym typeface="Calibri"/>
            </a:endParaRPr>
          </a:p>
        </p:txBody>
      </p:sp>
      <p:sp>
        <p:nvSpPr>
          <p:cNvPr id="155" name="Google Shape;155;p11"/>
          <p:cNvSpPr txBox="1"/>
          <p:nvPr/>
        </p:nvSpPr>
        <p:spPr>
          <a:xfrm>
            <a:off x="6161246" y="1377076"/>
            <a:ext cx="2798600" cy="831300"/>
          </a:xfrm>
          <a:prstGeom prst="rect">
            <a:avLst/>
          </a:prstGeom>
          <a:noFill/>
          <a:ln w="9525" cap="flat" cmpd="sng">
            <a:solidFill>
              <a:srgbClr val="134F5C"/>
            </a:solidFill>
            <a:prstDash val="solid"/>
            <a:round/>
            <a:headEnd type="none" w="sm" len="sm"/>
            <a:tailEnd type="none" w="sm" len="sm"/>
          </a:ln>
        </p:spPr>
        <p:txBody>
          <a:bodyPr spcFirstLastPara="1" wrap="square" lIns="91425" tIns="91425" rIns="91425" bIns="91425" anchor="ctr" anchorCtr="0">
            <a:spAutoFit/>
          </a:bodyPr>
          <a:lstStyle/>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DevOps Engineer</a:t>
            </a:r>
            <a:endParaRPr/>
          </a:p>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Cloud Architect</a:t>
            </a:r>
            <a:endParaRPr/>
          </a:p>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DevSecOps</a:t>
            </a:r>
            <a:endParaRPr sz="1400" b="0" i="0" u="none" strike="noStrike" cap="none">
              <a:solidFill>
                <a:srgbClr val="000000"/>
              </a:solidFill>
              <a:latin typeface="Calibri"/>
              <a:ea typeface="Calibri"/>
              <a:cs typeface="Calibri"/>
              <a:sym typeface="Calibri"/>
            </a:endParaRPr>
          </a:p>
        </p:txBody>
      </p:sp>
      <p:sp>
        <p:nvSpPr>
          <p:cNvPr id="156" name="Google Shape;156;p11"/>
          <p:cNvSpPr txBox="1"/>
          <p:nvPr/>
        </p:nvSpPr>
        <p:spPr>
          <a:xfrm>
            <a:off x="6161246" y="2488164"/>
            <a:ext cx="2798600" cy="1692741"/>
          </a:xfrm>
          <a:prstGeom prst="rect">
            <a:avLst/>
          </a:prstGeom>
          <a:noFill/>
          <a:ln w="9525" cap="flat" cmpd="sng">
            <a:solidFill>
              <a:srgbClr val="134F5C"/>
            </a:solidFill>
            <a:prstDash val="solid"/>
            <a:round/>
            <a:headEnd type="none" w="sm" len="sm"/>
            <a:tailEnd type="none" w="sm" len="sm"/>
          </a:ln>
        </p:spPr>
        <p:txBody>
          <a:bodyPr spcFirstLastPara="1" wrap="square" lIns="91425" tIns="91425" rIns="91425" bIns="91425" anchor="ctr" anchorCtr="0">
            <a:spAutoFit/>
          </a:bodyPr>
          <a:lstStyle/>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Infrastructure Modernization</a:t>
            </a:r>
            <a:endParaRPr/>
          </a:p>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Deployment automation and orchestration</a:t>
            </a:r>
            <a:endParaRPr/>
          </a:p>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Code Inspection &amp; Integration</a:t>
            </a:r>
            <a:endParaRPr/>
          </a:p>
          <a:p>
            <a:pPr marL="457200" marR="0" lvl="0" indent="-292100" algn="l" rtl="0">
              <a:lnSpc>
                <a:spcPct val="100000"/>
              </a:lnSpc>
              <a:spcBef>
                <a:spcPts val="0"/>
              </a:spcBef>
              <a:spcAft>
                <a:spcPts val="0"/>
              </a:spcAft>
              <a:buClr>
                <a:srgbClr val="000000"/>
              </a:buClr>
              <a:buSzPts val="1000"/>
              <a:buFont typeface="Calibri"/>
              <a:buChar char="●"/>
            </a:pPr>
            <a:r>
              <a:rPr lang="en" sz="1400" b="0" i="0" u="none" strike="noStrike" cap="none">
                <a:solidFill>
                  <a:srgbClr val="000000"/>
                </a:solidFill>
                <a:latin typeface="Calibri"/>
                <a:ea typeface="Calibri"/>
                <a:cs typeface="Calibri"/>
                <a:sym typeface="Calibri"/>
              </a:rPr>
              <a:t>Configuration Management and Optimization</a:t>
            </a:r>
            <a:endParaRPr/>
          </a:p>
        </p:txBody>
      </p:sp>
      <p:sp>
        <p:nvSpPr>
          <p:cNvPr id="157" name="Google Shape;157;p11"/>
          <p:cNvSpPr txBox="1"/>
          <p:nvPr/>
        </p:nvSpPr>
        <p:spPr>
          <a:xfrm>
            <a:off x="400050" y="913153"/>
            <a:ext cx="994851"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ABE2"/>
              </a:buClr>
              <a:buSzPts val="1600"/>
              <a:buFont typeface="Arial"/>
              <a:buNone/>
            </a:pPr>
            <a:r>
              <a:rPr lang="en" sz="1400" b="0" i="0" u="none" strike="noStrike" cap="none">
                <a:solidFill>
                  <a:srgbClr val="000000"/>
                </a:solidFill>
                <a:latin typeface="Calibri"/>
                <a:ea typeface="Calibri"/>
                <a:cs typeface="Calibri"/>
                <a:sym typeface="Calibri"/>
              </a:rPr>
              <a:t>Ecosystem:</a:t>
            </a:r>
            <a:endParaRPr sz="1400" b="0" i="0" u="none" strike="noStrike" cap="none">
              <a:solidFill>
                <a:srgbClr val="000000"/>
              </a:solidFill>
              <a:latin typeface="Calibri"/>
              <a:ea typeface="Calibri"/>
              <a:cs typeface="Calibri"/>
              <a:sym typeface="Calibri"/>
            </a:endParaRPr>
          </a:p>
        </p:txBody>
      </p:sp>
      <p:sp>
        <p:nvSpPr>
          <p:cNvPr id="158" name="Google Shape;158;p11"/>
          <p:cNvSpPr txBox="1"/>
          <p:nvPr/>
        </p:nvSpPr>
        <p:spPr>
          <a:xfrm>
            <a:off x="6161246" y="907208"/>
            <a:ext cx="994851"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ABE2"/>
              </a:buClr>
              <a:buSzPts val="1600"/>
              <a:buFont typeface="Arial"/>
              <a:buNone/>
            </a:pPr>
            <a:r>
              <a:rPr lang="en" sz="1400" b="0" i="0" u="none" strike="noStrike" cap="none">
                <a:solidFill>
                  <a:srgbClr val="000000"/>
                </a:solidFill>
                <a:latin typeface="Calibri"/>
                <a:ea typeface="Calibri"/>
                <a:cs typeface="Calibri"/>
                <a:sym typeface="Calibri"/>
              </a:rPr>
              <a:t>Services:</a:t>
            </a:r>
            <a:endParaRPr sz="1400" b="0" i="0" u="none" strike="noStrike" cap="none">
              <a:solidFill>
                <a:srgbClr val="000000"/>
              </a:solidFill>
              <a:latin typeface="Calibri"/>
              <a:ea typeface="Calibri"/>
              <a:cs typeface="Calibri"/>
              <a:sym typeface="Calibri"/>
            </a:endParaRPr>
          </a:p>
        </p:txBody>
      </p:sp>
      <p:cxnSp>
        <p:nvCxnSpPr>
          <p:cNvPr id="159" name="Google Shape;159;p11"/>
          <p:cNvCxnSpPr/>
          <p:nvPr/>
        </p:nvCxnSpPr>
        <p:spPr>
          <a:xfrm>
            <a:off x="400050" y="1207988"/>
            <a:ext cx="5381738" cy="0"/>
          </a:xfrm>
          <a:prstGeom prst="straightConnector1">
            <a:avLst/>
          </a:prstGeom>
          <a:noFill/>
          <a:ln w="19050" cap="flat" cmpd="sng">
            <a:solidFill>
              <a:srgbClr val="7A93A1"/>
            </a:solidFill>
            <a:prstDash val="solid"/>
            <a:round/>
            <a:headEnd type="none" w="sm" len="sm"/>
            <a:tailEnd type="none" w="sm" len="sm"/>
          </a:ln>
        </p:spPr>
      </p:cxnSp>
      <p:cxnSp>
        <p:nvCxnSpPr>
          <p:cNvPr id="160" name="Google Shape;160;p11"/>
          <p:cNvCxnSpPr/>
          <p:nvPr/>
        </p:nvCxnSpPr>
        <p:spPr>
          <a:xfrm>
            <a:off x="6161246" y="1207988"/>
            <a:ext cx="2798600" cy="0"/>
          </a:xfrm>
          <a:prstGeom prst="straightConnector1">
            <a:avLst/>
          </a:prstGeom>
          <a:noFill/>
          <a:ln w="19050" cap="flat" cmpd="sng">
            <a:solidFill>
              <a:srgbClr val="7A93A1"/>
            </a:solidFill>
            <a:prstDash val="solid"/>
            <a:round/>
            <a:headEnd type="none" w="sm" len="sm"/>
            <a:tailEnd type="none" w="sm" len="sm"/>
          </a:ln>
        </p:spPr>
      </p:cxnSp>
      <p:sp>
        <p:nvSpPr>
          <p:cNvPr id="161" name="Google Shape;161;p11"/>
          <p:cNvSpPr/>
          <p:nvPr/>
        </p:nvSpPr>
        <p:spPr>
          <a:xfrm>
            <a:off x="597299" y="3605975"/>
            <a:ext cx="5184489" cy="6858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1"/>
          <p:cNvSpPr/>
          <p:nvPr/>
        </p:nvSpPr>
        <p:spPr>
          <a:xfrm>
            <a:off x="210175" y="3759050"/>
            <a:ext cx="907038" cy="393606"/>
          </a:xfrm>
          <a:prstGeom prst="flowChartTerminator">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Calibri"/>
                <a:ea typeface="Calibri"/>
                <a:cs typeface="Calibri"/>
                <a:sym typeface="Calibri"/>
              </a:rPr>
              <a:t>PLATFORMS</a:t>
            </a:r>
            <a:endParaRPr sz="800" b="0" i="0" u="none" strike="noStrike" cap="none">
              <a:solidFill>
                <a:srgbClr val="FFFFFF"/>
              </a:solidFill>
              <a:latin typeface="Calibri"/>
              <a:ea typeface="Calibri"/>
              <a:cs typeface="Calibri"/>
              <a:sym typeface="Calibri"/>
            </a:endParaRPr>
          </a:p>
        </p:txBody>
      </p:sp>
      <p:sp>
        <p:nvSpPr>
          <p:cNvPr id="163" name="Google Shape;163;p11"/>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pic>
        <p:nvPicPr>
          <p:cNvPr id="164" name="Google Shape;164;p11"/>
          <p:cNvPicPr preferRelativeResize="0"/>
          <p:nvPr/>
        </p:nvPicPr>
        <p:blipFill rotWithShape="1">
          <a:blip r:embed="rId3">
            <a:alphaModFix/>
          </a:blip>
          <a:srcRect/>
          <a:stretch/>
        </p:blipFill>
        <p:spPr>
          <a:xfrm>
            <a:off x="1393229" y="3753999"/>
            <a:ext cx="758905" cy="454204"/>
          </a:xfrm>
          <a:prstGeom prst="rect">
            <a:avLst/>
          </a:prstGeom>
          <a:noFill/>
          <a:ln>
            <a:noFill/>
          </a:ln>
        </p:spPr>
      </p:pic>
      <p:pic>
        <p:nvPicPr>
          <p:cNvPr id="165" name="Google Shape;165;p11" descr="Google Cloud Webinars"/>
          <p:cNvPicPr preferRelativeResize="0"/>
          <p:nvPr/>
        </p:nvPicPr>
        <p:blipFill rotWithShape="1">
          <a:blip r:embed="rId4">
            <a:alphaModFix/>
          </a:blip>
          <a:srcRect/>
          <a:stretch/>
        </p:blipFill>
        <p:spPr>
          <a:xfrm>
            <a:off x="2660335" y="3591205"/>
            <a:ext cx="916961" cy="720739"/>
          </a:xfrm>
          <a:prstGeom prst="rect">
            <a:avLst/>
          </a:prstGeom>
          <a:noFill/>
          <a:ln>
            <a:noFill/>
          </a:ln>
        </p:spPr>
      </p:pic>
      <p:pic>
        <p:nvPicPr>
          <p:cNvPr id="166" name="Google Shape;166;p11" descr="https://download.logo.wine/logo/Microsoft_Azure/Microsoft_Azure-Logo.wine.png"/>
          <p:cNvPicPr preferRelativeResize="0"/>
          <p:nvPr/>
        </p:nvPicPr>
        <p:blipFill rotWithShape="1">
          <a:blip r:embed="rId5">
            <a:alphaModFix/>
          </a:blip>
          <a:srcRect/>
          <a:stretch/>
        </p:blipFill>
        <p:spPr>
          <a:xfrm>
            <a:off x="3879569" y="3449501"/>
            <a:ext cx="1506223" cy="1004149"/>
          </a:xfrm>
          <a:prstGeom prst="rect">
            <a:avLst/>
          </a:prstGeom>
          <a:noFill/>
          <a:ln>
            <a:noFill/>
          </a:ln>
        </p:spPr>
      </p:pic>
      <p:grpSp>
        <p:nvGrpSpPr>
          <p:cNvPr id="167" name="Google Shape;167;p11"/>
          <p:cNvGrpSpPr/>
          <p:nvPr/>
        </p:nvGrpSpPr>
        <p:grpSpPr>
          <a:xfrm>
            <a:off x="350044" y="1364463"/>
            <a:ext cx="5431745" cy="2097212"/>
            <a:chOff x="350044" y="1364463"/>
            <a:chExt cx="5431745" cy="2097212"/>
          </a:xfrm>
        </p:grpSpPr>
        <p:sp>
          <p:nvSpPr>
            <p:cNvPr id="168" name="Google Shape;168;p11"/>
            <p:cNvSpPr/>
            <p:nvPr/>
          </p:nvSpPr>
          <p:spPr>
            <a:xfrm>
              <a:off x="350044" y="1364463"/>
              <a:ext cx="5431745" cy="2097212"/>
            </a:xfrm>
            <a:prstGeom prst="roundRect">
              <a:avLst>
                <a:gd name="adj" fmla="val 4744"/>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 name="Google Shape;169;p11"/>
            <p:cNvPicPr preferRelativeResize="0"/>
            <p:nvPr/>
          </p:nvPicPr>
          <p:blipFill rotWithShape="1">
            <a:blip r:embed="rId6">
              <a:alphaModFix/>
            </a:blip>
            <a:srcRect/>
            <a:stretch/>
          </p:blipFill>
          <p:spPr>
            <a:xfrm>
              <a:off x="419100" y="1518947"/>
              <a:ext cx="698113" cy="432000"/>
            </a:xfrm>
            <a:prstGeom prst="rect">
              <a:avLst/>
            </a:prstGeom>
            <a:noFill/>
            <a:ln>
              <a:noFill/>
            </a:ln>
          </p:spPr>
        </p:pic>
        <p:pic>
          <p:nvPicPr>
            <p:cNvPr id="170" name="Google Shape;170;p11"/>
            <p:cNvPicPr preferRelativeResize="0"/>
            <p:nvPr/>
          </p:nvPicPr>
          <p:blipFill rotWithShape="1">
            <a:blip r:embed="rId7">
              <a:alphaModFix/>
            </a:blip>
            <a:srcRect/>
            <a:stretch/>
          </p:blipFill>
          <p:spPr>
            <a:xfrm>
              <a:off x="1191080" y="1518947"/>
              <a:ext cx="704466" cy="432000"/>
            </a:xfrm>
            <a:prstGeom prst="rect">
              <a:avLst/>
            </a:prstGeom>
            <a:noFill/>
            <a:ln>
              <a:noFill/>
            </a:ln>
          </p:spPr>
        </p:pic>
        <p:pic>
          <p:nvPicPr>
            <p:cNvPr id="171" name="Google Shape;171;p11"/>
            <p:cNvPicPr preferRelativeResize="0"/>
            <p:nvPr/>
          </p:nvPicPr>
          <p:blipFill rotWithShape="1">
            <a:blip r:embed="rId8">
              <a:alphaModFix/>
            </a:blip>
            <a:srcRect/>
            <a:stretch/>
          </p:blipFill>
          <p:spPr>
            <a:xfrm>
              <a:off x="1979471" y="1513393"/>
              <a:ext cx="595222" cy="432000"/>
            </a:xfrm>
            <a:prstGeom prst="rect">
              <a:avLst/>
            </a:prstGeom>
            <a:noFill/>
            <a:ln>
              <a:noFill/>
            </a:ln>
          </p:spPr>
        </p:pic>
        <p:pic>
          <p:nvPicPr>
            <p:cNvPr id="172" name="Google Shape;172;p11"/>
            <p:cNvPicPr preferRelativeResize="0"/>
            <p:nvPr/>
          </p:nvPicPr>
          <p:blipFill rotWithShape="1">
            <a:blip r:embed="rId9">
              <a:alphaModFix/>
            </a:blip>
            <a:srcRect/>
            <a:stretch/>
          </p:blipFill>
          <p:spPr>
            <a:xfrm>
              <a:off x="3448897" y="1519877"/>
              <a:ext cx="676398" cy="432000"/>
            </a:xfrm>
            <a:prstGeom prst="rect">
              <a:avLst/>
            </a:prstGeom>
            <a:noFill/>
            <a:ln>
              <a:noFill/>
            </a:ln>
          </p:spPr>
        </p:pic>
        <p:pic>
          <p:nvPicPr>
            <p:cNvPr id="173" name="Google Shape;173;p11"/>
            <p:cNvPicPr preferRelativeResize="0"/>
            <p:nvPr/>
          </p:nvPicPr>
          <p:blipFill rotWithShape="1">
            <a:blip r:embed="rId10">
              <a:alphaModFix/>
            </a:blip>
            <a:srcRect/>
            <a:stretch/>
          </p:blipFill>
          <p:spPr>
            <a:xfrm>
              <a:off x="2655122" y="1513393"/>
              <a:ext cx="713346" cy="432000"/>
            </a:xfrm>
            <a:prstGeom prst="rect">
              <a:avLst/>
            </a:prstGeom>
            <a:noFill/>
            <a:ln>
              <a:noFill/>
            </a:ln>
          </p:spPr>
        </p:pic>
        <p:pic>
          <p:nvPicPr>
            <p:cNvPr id="174" name="Google Shape;174;p11"/>
            <p:cNvPicPr preferRelativeResize="0"/>
            <p:nvPr/>
          </p:nvPicPr>
          <p:blipFill rotWithShape="1">
            <a:blip r:embed="rId11">
              <a:alphaModFix/>
            </a:blip>
            <a:srcRect/>
            <a:stretch/>
          </p:blipFill>
          <p:spPr>
            <a:xfrm>
              <a:off x="4213415" y="1529064"/>
              <a:ext cx="692962" cy="432000"/>
            </a:xfrm>
            <a:prstGeom prst="rect">
              <a:avLst/>
            </a:prstGeom>
            <a:noFill/>
            <a:ln>
              <a:noFill/>
            </a:ln>
          </p:spPr>
        </p:pic>
        <p:pic>
          <p:nvPicPr>
            <p:cNvPr id="175" name="Google Shape;175;p11"/>
            <p:cNvPicPr preferRelativeResize="0"/>
            <p:nvPr/>
          </p:nvPicPr>
          <p:blipFill rotWithShape="1">
            <a:blip r:embed="rId12">
              <a:alphaModFix/>
            </a:blip>
            <a:srcRect/>
            <a:stretch/>
          </p:blipFill>
          <p:spPr>
            <a:xfrm>
              <a:off x="2659895" y="1992376"/>
              <a:ext cx="703799" cy="432000"/>
            </a:xfrm>
            <a:prstGeom prst="rect">
              <a:avLst/>
            </a:prstGeom>
            <a:noFill/>
            <a:ln>
              <a:noFill/>
            </a:ln>
          </p:spPr>
        </p:pic>
        <p:pic>
          <p:nvPicPr>
            <p:cNvPr id="176" name="Google Shape;176;p11"/>
            <p:cNvPicPr preferRelativeResize="0"/>
            <p:nvPr/>
          </p:nvPicPr>
          <p:blipFill rotWithShape="1">
            <a:blip r:embed="rId13">
              <a:alphaModFix/>
            </a:blip>
            <a:srcRect/>
            <a:stretch/>
          </p:blipFill>
          <p:spPr>
            <a:xfrm>
              <a:off x="419100" y="1992376"/>
              <a:ext cx="703799" cy="432000"/>
            </a:xfrm>
            <a:prstGeom prst="rect">
              <a:avLst/>
            </a:prstGeom>
            <a:noFill/>
            <a:ln>
              <a:noFill/>
            </a:ln>
          </p:spPr>
        </p:pic>
        <p:pic>
          <p:nvPicPr>
            <p:cNvPr id="177" name="Google Shape;177;p11"/>
            <p:cNvPicPr preferRelativeResize="0"/>
            <p:nvPr/>
          </p:nvPicPr>
          <p:blipFill rotWithShape="1">
            <a:blip r:embed="rId14">
              <a:alphaModFix/>
            </a:blip>
            <a:srcRect/>
            <a:stretch/>
          </p:blipFill>
          <p:spPr>
            <a:xfrm>
              <a:off x="1194186" y="1992376"/>
              <a:ext cx="698254" cy="432000"/>
            </a:xfrm>
            <a:prstGeom prst="rect">
              <a:avLst/>
            </a:prstGeom>
            <a:noFill/>
            <a:ln>
              <a:noFill/>
            </a:ln>
          </p:spPr>
        </p:pic>
        <p:pic>
          <p:nvPicPr>
            <p:cNvPr id="178" name="Google Shape;178;p11"/>
            <p:cNvPicPr preferRelativeResize="0"/>
            <p:nvPr/>
          </p:nvPicPr>
          <p:blipFill rotWithShape="1">
            <a:blip r:embed="rId15">
              <a:alphaModFix/>
            </a:blip>
            <a:srcRect l="9698" r="16409"/>
            <a:stretch/>
          </p:blipFill>
          <p:spPr>
            <a:xfrm>
              <a:off x="1990587" y="1992376"/>
              <a:ext cx="526166" cy="432000"/>
            </a:xfrm>
            <a:prstGeom prst="rect">
              <a:avLst/>
            </a:prstGeom>
            <a:noFill/>
            <a:ln>
              <a:noFill/>
            </a:ln>
          </p:spPr>
        </p:pic>
        <p:pic>
          <p:nvPicPr>
            <p:cNvPr id="179" name="Google Shape;179;p11"/>
            <p:cNvPicPr preferRelativeResize="0"/>
            <p:nvPr/>
          </p:nvPicPr>
          <p:blipFill rotWithShape="1">
            <a:blip r:embed="rId16">
              <a:alphaModFix/>
            </a:blip>
            <a:srcRect/>
            <a:stretch/>
          </p:blipFill>
          <p:spPr>
            <a:xfrm>
              <a:off x="3448897" y="2010477"/>
              <a:ext cx="692243" cy="432000"/>
            </a:xfrm>
            <a:prstGeom prst="rect">
              <a:avLst/>
            </a:prstGeom>
            <a:noFill/>
            <a:ln>
              <a:noFill/>
            </a:ln>
          </p:spPr>
        </p:pic>
        <p:pic>
          <p:nvPicPr>
            <p:cNvPr id="180" name="Google Shape;180;p11"/>
            <p:cNvPicPr preferRelativeResize="0"/>
            <p:nvPr/>
          </p:nvPicPr>
          <p:blipFill rotWithShape="1">
            <a:blip r:embed="rId17">
              <a:alphaModFix/>
            </a:blip>
            <a:srcRect/>
            <a:stretch/>
          </p:blipFill>
          <p:spPr>
            <a:xfrm>
              <a:off x="4221752" y="2013665"/>
              <a:ext cx="696197" cy="432000"/>
            </a:xfrm>
            <a:prstGeom prst="rect">
              <a:avLst/>
            </a:prstGeom>
            <a:noFill/>
            <a:ln>
              <a:noFill/>
            </a:ln>
          </p:spPr>
        </p:pic>
        <p:pic>
          <p:nvPicPr>
            <p:cNvPr id="181" name="Google Shape;181;p11"/>
            <p:cNvPicPr preferRelativeResize="0"/>
            <p:nvPr/>
          </p:nvPicPr>
          <p:blipFill rotWithShape="1">
            <a:blip r:embed="rId18">
              <a:alphaModFix/>
            </a:blip>
            <a:srcRect/>
            <a:stretch/>
          </p:blipFill>
          <p:spPr>
            <a:xfrm>
              <a:off x="4997869" y="2005470"/>
              <a:ext cx="704000" cy="432000"/>
            </a:xfrm>
            <a:prstGeom prst="rect">
              <a:avLst/>
            </a:prstGeom>
            <a:noFill/>
            <a:ln>
              <a:noFill/>
            </a:ln>
          </p:spPr>
        </p:pic>
        <p:pic>
          <p:nvPicPr>
            <p:cNvPr id="182" name="Google Shape;182;p11"/>
            <p:cNvPicPr preferRelativeResize="0"/>
            <p:nvPr/>
          </p:nvPicPr>
          <p:blipFill rotWithShape="1">
            <a:blip r:embed="rId19">
              <a:alphaModFix/>
            </a:blip>
            <a:srcRect/>
            <a:stretch/>
          </p:blipFill>
          <p:spPr>
            <a:xfrm>
              <a:off x="4998979" y="1529064"/>
              <a:ext cx="700882" cy="432000"/>
            </a:xfrm>
            <a:prstGeom prst="rect">
              <a:avLst/>
            </a:prstGeom>
            <a:noFill/>
            <a:ln>
              <a:noFill/>
            </a:ln>
          </p:spPr>
        </p:pic>
        <p:pic>
          <p:nvPicPr>
            <p:cNvPr id="183" name="Google Shape;183;p11"/>
            <p:cNvPicPr preferRelativeResize="0"/>
            <p:nvPr/>
          </p:nvPicPr>
          <p:blipFill rotWithShape="1">
            <a:blip r:embed="rId20">
              <a:alphaModFix/>
            </a:blip>
            <a:srcRect/>
            <a:stretch/>
          </p:blipFill>
          <p:spPr>
            <a:xfrm>
              <a:off x="400050" y="2497556"/>
              <a:ext cx="688772" cy="432000"/>
            </a:xfrm>
            <a:prstGeom prst="rect">
              <a:avLst/>
            </a:prstGeom>
            <a:noFill/>
            <a:ln>
              <a:noFill/>
            </a:ln>
          </p:spPr>
        </p:pic>
        <p:pic>
          <p:nvPicPr>
            <p:cNvPr id="184" name="Google Shape;184;p11"/>
            <p:cNvPicPr preferRelativeResize="0"/>
            <p:nvPr/>
          </p:nvPicPr>
          <p:blipFill rotWithShape="1">
            <a:blip r:embed="rId21">
              <a:alphaModFix/>
            </a:blip>
            <a:srcRect/>
            <a:stretch/>
          </p:blipFill>
          <p:spPr>
            <a:xfrm>
              <a:off x="1191080" y="2501104"/>
              <a:ext cx="690491" cy="432000"/>
            </a:xfrm>
            <a:prstGeom prst="rect">
              <a:avLst/>
            </a:prstGeom>
            <a:noFill/>
            <a:ln>
              <a:noFill/>
            </a:ln>
          </p:spPr>
        </p:pic>
        <p:pic>
          <p:nvPicPr>
            <p:cNvPr id="185" name="Google Shape;185;p11"/>
            <p:cNvPicPr preferRelativeResize="0"/>
            <p:nvPr/>
          </p:nvPicPr>
          <p:blipFill rotWithShape="1">
            <a:blip r:embed="rId22">
              <a:alphaModFix/>
            </a:blip>
            <a:srcRect r="15876"/>
            <a:stretch/>
          </p:blipFill>
          <p:spPr>
            <a:xfrm>
              <a:off x="1979471" y="2497556"/>
              <a:ext cx="595222" cy="432000"/>
            </a:xfrm>
            <a:prstGeom prst="rect">
              <a:avLst/>
            </a:prstGeom>
            <a:noFill/>
            <a:ln>
              <a:noFill/>
            </a:ln>
          </p:spPr>
        </p:pic>
        <p:pic>
          <p:nvPicPr>
            <p:cNvPr id="186" name="Google Shape;186;p11"/>
            <p:cNvPicPr preferRelativeResize="0"/>
            <p:nvPr/>
          </p:nvPicPr>
          <p:blipFill rotWithShape="1">
            <a:blip r:embed="rId23">
              <a:alphaModFix/>
            </a:blip>
            <a:srcRect/>
            <a:stretch/>
          </p:blipFill>
          <p:spPr>
            <a:xfrm>
              <a:off x="2669588" y="2497556"/>
              <a:ext cx="701780" cy="432000"/>
            </a:xfrm>
            <a:prstGeom prst="rect">
              <a:avLst/>
            </a:prstGeom>
            <a:noFill/>
            <a:ln>
              <a:noFill/>
            </a:ln>
          </p:spPr>
        </p:pic>
        <p:pic>
          <p:nvPicPr>
            <p:cNvPr id="187" name="Google Shape;187;p11"/>
            <p:cNvPicPr preferRelativeResize="0"/>
            <p:nvPr/>
          </p:nvPicPr>
          <p:blipFill rotWithShape="1">
            <a:blip r:embed="rId24">
              <a:alphaModFix/>
            </a:blip>
            <a:srcRect/>
            <a:stretch/>
          </p:blipFill>
          <p:spPr>
            <a:xfrm>
              <a:off x="3466654" y="2488164"/>
              <a:ext cx="711635" cy="432000"/>
            </a:xfrm>
            <a:prstGeom prst="rect">
              <a:avLst/>
            </a:prstGeom>
            <a:noFill/>
            <a:ln>
              <a:noFill/>
            </a:ln>
          </p:spPr>
        </p:pic>
        <p:pic>
          <p:nvPicPr>
            <p:cNvPr id="188" name="Google Shape;188;p11"/>
            <p:cNvPicPr preferRelativeResize="0"/>
            <p:nvPr/>
          </p:nvPicPr>
          <p:blipFill rotWithShape="1">
            <a:blip r:embed="rId25">
              <a:alphaModFix/>
            </a:blip>
            <a:srcRect/>
            <a:stretch/>
          </p:blipFill>
          <p:spPr>
            <a:xfrm>
              <a:off x="4217609" y="2497556"/>
              <a:ext cx="692628" cy="432000"/>
            </a:xfrm>
            <a:prstGeom prst="rect">
              <a:avLst/>
            </a:prstGeom>
            <a:noFill/>
            <a:ln>
              <a:noFill/>
            </a:ln>
          </p:spPr>
        </p:pic>
        <p:pic>
          <p:nvPicPr>
            <p:cNvPr id="189" name="Google Shape;189;p11"/>
            <p:cNvPicPr preferRelativeResize="0"/>
            <p:nvPr/>
          </p:nvPicPr>
          <p:blipFill rotWithShape="1">
            <a:blip r:embed="rId26">
              <a:alphaModFix/>
            </a:blip>
            <a:srcRect/>
            <a:stretch/>
          </p:blipFill>
          <p:spPr>
            <a:xfrm>
              <a:off x="5016017" y="2506563"/>
              <a:ext cx="695416" cy="432000"/>
            </a:xfrm>
            <a:prstGeom prst="rect">
              <a:avLst/>
            </a:prstGeom>
            <a:noFill/>
            <a:ln>
              <a:noFill/>
            </a:ln>
          </p:spPr>
        </p:pic>
        <p:pic>
          <p:nvPicPr>
            <p:cNvPr id="190" name="Google Shape;190;p11"/>
            <p:cNvPicPr preferRelativeResize="0"/>
            <p:nvPr/>
          </p:nvPicPr>
          <p:blipFill rotWithShape="1">
            <a:blip r:embed="rId27">
              <a:alphaModFix/>
            </a:blip>
            <a:srcRect/>
            <a:stretch/>
          </p:blipFill>
          <p:spPr>
            <a:xfrm>
              <a:off x="400050" y="3002736"/>
              <a:ext cx="705419" cy="432000"/>
            </a:xfrm>
            <a:prstGeom prst="rect">
              <a:avLst/>
            </a:prstGeom>
            <a:noFill/>
            <a:ln>
              <a:noFill/>
            </a:ln>
          </p:spPr>
        </p:pic>
        <p:pic>
          <p:nvPicPr>
            <p:cNvPr id="191" name="Google Shape;191;p11"/>
            <p:cNvPicPr preferRelativeResize="0"/>
            <p:nvPr/>
          </p:nvPicPr>
          <p:blipFill rotWithShape="1">
            <a:blip r:embed="rId28">
              <a:alphaModFix/>
            </a:blip>
            <a:srcRect/>
            <a:stretch/>
          </p:blipFill>
          <p:spPr>
            <a:xfrm>
              <a:off x="1186363" y="3007697"/>
              <a:ext cx="713899" cy="432000"/>
            </a:xfrm>
            <a:prstGeom prst="rect">
              <a:avLst/>
            </a:prstGeom>
            <a:noFill/>
            <a:ln>
              <a:noFill/>
            </a:ln>
          </p:spPr>
        </p:pic>
        <p:pic>
          <p:nvPicPr>
            <p:cNvPr id="192" name="Google Shape;192;p11"/>
            <p:cNvPicPr preferRelativeResize="0"/>
            <p:nvPr/>
          </p:nvPicPr>
          <p:blipFill rotWithShape="1">
            <a:blip r:embed="rId29">
              <a:alphaModFix/>
            </a:blip>
            <a:srcRect r="-9683"/>
            <a:stretch/>
          </p:blipFill>
          <p:spPr>
            <a:xfrm>
              <a:off x="1977687" y="2997330"/>
              <a:ext cx="595222" cy="445958"/>
            </a:xfrm>
            <a:prstGeom prst="rect">
              <a:avLst/>
            </a:prstGeom>
            <a:noFill/>
            <a:ln>
              <a:noFill/>
            </a:ln>
          </p:spPr>
        </p:pic>
        <p:pic>
          <p:nvPicPr>
            <p:cNvPr id="193" name="Google Shape;193;p11"/>
            <p:cNvPicPr preferRelativeResize="0"/>
            <p:nvPr/>
          </p:nvPicPr>
          <p:blipFill rotWithShape="1">
            <a:blip r:embed="rId30">
              <a:alphaModFix/>
            </a:blip>
            <a:srcRect/>
            <a:stretch/>
          </p:blipFill>
          <p:spPr>
            <a:xfrm>
              <a:off x="2659202" y="3029675"/>
              <a:ext cx="712166" cy="432000"/>
            </a:xfrm>
            <a:prstGeom prst="rect">
              <a:avLst/>
            </a:prstGeom>
            <a:noFill/>
            <a:ln>
              <a:noFill/>
            </a:ln>
          </p:spPr>
        </p:pic>
        <p:pic>
          <p:nvPicPr>
            <p:cNvPr id="194" name="Google Shape;194;p11"/>
            <p:cNvPicPr preferRelativeResize="0"/>
            <p:nvPr/>
          </p:nvPicPr>
          <p:blipFill rotWithShape="1">
            <a:blip r:embed="rId31">
              <a:alphaModFix/>
            </a:blip>
            <a:srcRect/>
            <a:stretch/>
          </p:blipFill>
          <p:spPr>
            <a:xfrm>
              <a:off x="3466654" y="2997332"/>
              <a:ext cx="712166" cy="432000"/>
            </a:xfrm>
            <a:prstGeom prst="rect">
              <a:avLst/>
            </a:prstGeom>
            <a:noFill/>
            <a:ln>
              <a:noFill/>
            </a:ln>
          </p:spPr>
        </p:pic>
        <p:pic>
          <p:nvPicPr>
            <p:cNvPr id="195" name="Google Shape;195;p11"/>
            <p:cNvPicPr preferRelativeResize="0"/>
            <p:nvPr/>
          </p:nvPicPr>
          <p:blipFill rotWithShape="1">
            <a:blip r:embed="rId32">
              <a:alphaModFix/>
            </a:blip>
            <a:srcRect/>
            <a:stretch/>
          </p:blipFill>
          <p:spPr>
            <a:xfrm>
              <a:off x="4215319" y="2975243"/>
              <a:ext cx="709062" cy="4320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a:latin typeface="Calibri"/>
                <a:ea typeface="Calibri"/>
                <a:cs typeface="Calibri"/>
                <a:sym typeface="Calibri"/>
              </a:rPr>
              <a:t>Case studies</a:t>
            </a:r>
            <a:endParaRPr>
              <a:latin typeface="Calibri"/>
              <a:ea typeface="Calibri"/>
              <a:cs typeface="Calibri"/>
              <a:sym typeface="Calibri"/>
            </a:endParaRPr>
          </a:p>
        </p:txBody>
      </p:sp>
      <p:sp>
        <p:nvSpPr>
          <p:cNvPr id="201" name="Google Shape;201;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400">
                <a:solidFill>
                  <a:srgbClr val="073763"/>
                </a:solidFill>
                <a:latin typeface="Calibri"/>
                <a:ea typeface="Calibri"/>
                <a:cs typeface="Calibri"/>
                <a:sym typeface="Calibri"/>
              </a:rPr>
              <a:t>Case Study A</a:t>
            </a:r>
            <a:br>
              <a:rPr lang="en" sz="2800">
                <a:solidFill>
                  <a:srgbClr val="073763"/>
                </a:solidFill>
                <a:latin typeface="Calibri"/>
                <a:ea typeface="Calibri"/>
                <a:cs typeface="Calibri"/>
                <a:sym typeface="Calibri"/>
              </a:rPr>
            </a:br>
            <a:r>
              <a:rPr lang="en" sz="2400">
                <a:solidFill>
                  <a:srgbClr val="073763"/>
                </a:solidFill>
                <a:latin typeface="Calibri"/>
                <a:ea typeface="Calibri"/>
                <a:cs typeface="Calibri"/>
                <a:sym typeface="Calibri"/>
              </a:rPr>
              <a:t>AI-ML medical IT products company</a:t>
            </a:r>
            <a:endParaRPr sz="2800">
              <a:solidFill>
                <a:srgbClr val="073763"/>
              </a:solidFill>
              <a:latin typeface="Calibri"/>
              <a:ea typeface="Calibri"/>
              <a:cs typeface="Calibri"/>
              <a:sym typeface="Calibri"/>
            </a:endParaRPr>
          </a:p>
        </p:txBody>
      </p:sp>
      <p:sp>
        <p:nvSpPr>
          <p:cNvPr id="207" name="Google Shape;207;p10"/>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12</a:t>
            </a:fld>
            <a:endParaRPr/>
          </a:p>
        </p:txBody>
      </p:sp>
      <p:sp>
        <p:nvSpPr>
          <p:cNvPr id="208" name="Google Shape;208;p10"/>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209" name="Google Shape;209;p10"/>
          <p:cNvSpPr/>
          <p:nvPr/>
        </p:nvSpPr>
        <p:spPr>
          <a:xfrm>
            <a:off x="258562" y="884541"/>
            <a:ext cx="8520601" cy="95385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 sz="1200" b="0" i="0" u="none" strike="noStrike" cap="none">
                <a:solidFill>
                  <a:srgbClr val="073763"/>
                </a:solidFill>
                <a:latin typeface="Calibri"/>
                <a:ea typeface="Calibri"/>
                <a:cs typeface="Calibri"/>
                <a:sym typeface="Calibri"/>
              </a:rPr>
              <a:t>Customer: Medical IT </a:t>
            </a:r>
            <a:r>
              <a:rPr lang="en" sz="1200" b="1" i="0" u="none" strike="noStrike" cap="none">
                <a:solidFill>
                  <a:srgbClr val="073763"/>
                </a:solidFill>
                <a:latin typeface="Calibri"/>
                <a:ea typeface="Calibri"/>
                <a:cs typeface="Calibri"/>
                <a:sym typeface="Calibri"/>
              </a:rPr>
              <a:t>product company, focused on AI-ML based solutions for disease prediction and management. </a:t>
            </a:r>
            <a:endParaRPr/>
          </a:p>
          <a:p>
            <a:pPr marL="0" marR="0" lvl="0" indent="0" algn="just" rtl="0">
              <a:lnSpc>
                <a:spcPct val="100000"/>
              </a:lnSpc>
              <a:spcBef>
                <a:spcPts val="0"/>
              </a:spcBef>
              <a:spcAft>
                <a:spcPts val="0"/>
              </a:spcAft>
              <a:buClr>
                <a:srgbClr val="000000"/>
              </a:buClr>
              <a:buSzPts val="1400"/>
              <a:buFont typeface="Arial"/>
              <a:buNone/>
            </a:pPr>
            <a:endParaRPr sz="1200" b="1" i="0" u="none" strike="noStrike" cap="none">
              <a:solidFill>
                <a:srgbClr val="073763"/>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n" sz="1200" b="1" i="0" u="none" strike="noStrike" cap="none">
                <a:solidFill>
                  <a:srgbClr val="073763"/>
                </a:solidFill>
                <a:latin typeface="Calibri"/>
                <a:ea typeface="Calibri"/>
                <a:cs typeface="Calibri"/>
                <a:sym typeface="Calibri"/>
              </a:rPr>
              <a:t>It’s Disease Prediction Solutions serve over 2.5 million patients, helps physicians in clinical decision-making and early disease identification while reducing risk and saving lives.</a:t>
            </a:r>
            <a:endParaRPr/>
          </a:p>
        </p:txBody>
      </p:sp>
      <p:sp>
        <p:nvSpPr>
          <p:cNvPr id="210" name="Google Shape;210;p10"/>
          <p:cNvSpPr/>
          <p:nvPr/>
        </p:nvSpPr>
        <p:spPr>
          <a:xfrm>
            <a:off x="587074" y="1937220"/>
            <a:ext cx="6588426" cy="869149"/>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 sz="1400" b="0" i="0" u="none" strike="noStrike" cap="none">
                <a:solidFill>
                  <a:srgbClr val="073763"/>
                </a:solidFill>
                <a:latin typeface="Calibri"/>
                <a:ea typeface="Calibri"/>
                <a:cs typeface="Calibri"/>
                <a:sym typeface="Calibri"/>
              </a:rPr>
              <a:t>Enhance illness prediction system and create a state-of-the-art conceptual cloud infrastructure in preparation for the launch of a newer, enhanced prediction system that will subsequently be utilized for disease analysis.</a:t>
            </a:r>
            <a:endParaRPr/>
          </a:p>
        </p:txBody>
      </p:sp>
      <p:sp>
        <p:nvSpPr>
          <p:cNvPr id="211" name="Google Shape;211;p10"/>
          <p:cNvSpPr/>
          <p:nvPr/>
        </p:nvSpPr>
        <p:spPr>
          <a:xfrm>
            <a:off x="2250611" y="2923643"/>
            <a:ext cx="6372989" cy="851516"/>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 sz="1400" b="0" i="0" u="none" strike="noStrike" cap="none">
                <a:solidFill>
                  <a:srgbClr val="073763"/>
                </a:solidFill>
                <a:latin typeface="Calibri"/>
                <a:ea typeface="Calibri"/>
                <a:cs typeface="Calibri"/>
                <a:sym typeface="Calibri"/>
              </a:rPr>
              <a:t>Convert the existing architecture to a cloud-based one, FM used a CI/CD-managed cloud architecture with several servers, databases, and analytical engines divided across development phases for the initial version.</a:t>
            </a:r>
            <a:endParaRPr/>
          </a:p>
        </p:txBody>
      </p:sp>
      <p:sp>
        <p:nvSpPr>
          <p:cNvPr id="212" name="Google Shape;212;p10"/>
          <p:cNvSpPr txBox="1"/>
          <p:nvPr/>
        </p:nvSpPr>
        <p:spPr>
          <a:xfrm rot="-5400000">
            <a:off x="14000" y="2251739"/>
            <a:ext cx="86914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i="0" u="none" strike="noStrike" cap="none">
                <a:solidFill>
                  <a:srgbClr val="073763"/>
                </a:solidFill>
                <a:latin typeface="Calibri"/>
                <a:ea typeface="Calibri"/>
                <a:cs typeface="Calibri"/>
                <a:sym typeface="Calibri"/>
              </a:rPr>
              <a:t>OBJECTIVE</a:t>
            </a:r>
            <a:endParaRPr/>
          </a:p>
        </p:txBody>
      </p:sp>
      <p:sp>
        <p:nvSpPr>
          <p:cNvPr id="213" name="Google Shape;213;p10"/>
          <p:cNvSpPr txBox="1"/>
          <p:nvPr/>
        </p:nvSpPr>
        <p:spPr>
          <a:xfrm rot="-5400000">
            <a:off x="1686354" y="3210902"/>
            <a:ext cx="85151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i="0" u="none" strike="noStrike" cap="none">
                <a:solidFill>
                  <a:srgbClr val="073763"/>
                </a:solidFill>
                <a:latin typeface="Calibri"/>
                <a:ea typeface="Calibri"/>
                <a:cs typeface="Calibri"/>
                <a:sym typeface="Calibri"/>
              </a:rPr>
              <a:t>SOLUTION</a:t>
            </a:r>
            <a:endParaRPr/>
          </a:p>
        </p:txBody>
      </p:sp>
      <p:sp>
        <p:nvSpPr>
          <p:cNvPr id="214" name="Google Shape;214;p10"/>
          <p:cNvSpPr txBox="1"/>
          <p:nvPr/>
        </p:nvSpPr>
        <p:spPr>
          <a:xfrm>
            <a:off x="310075" y="673821"/>
            <a:ext cx="14141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73763"/>
                </a:solidFill>
                <a:latin typeface="Calibri"/>
                <a:ea typeface="Calibri"/>
                <a:cs typeface="Calibri"/>
                <a:sym typeface="Calibri"/>
              </a:rPr>
              <a:t>INTRODUCTION:</a:t>
            </a:r>
            <a:endParaRPr/>
          </a:p>
        </p:txBody>
      </p:sp>
      <p:sp>
        <p:nvSpPr>
          <p:cNvPr id="215" name="Google Shape;215;p10"/>
          <p:cNvSpPr txBox="1"/>
          <p:nvPr/>
        </p:nvSpPr>
        <p:spPr>
          <a:xfrm>
            <a:off x="320464" y="3987666"/>
            <a:ext cx="8303135"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Improved ability to onboard a large number of clients due to the added benefit of using the cloud and expanding their business as the solution allowed migration of their prior system architecture to the cloud providing them more flexibility.</a:t>
            </a:r>
            <a:endParaRPr/>
          </a:p>
        </p:txBody>
      </p:sp>
      <p:sp>
        <p:nvSpPr>
          <p:cNvPr id="216" name="Google Shape;216;p10"/>
          <p:cNvSpPr txBox="1"/>
          <p:nvPr/>
        </p:nvSpPr>
        <p:spPr>
          <a:xfrm>
            <a:off x="320465" y="3697858"/>
            <a:ext cx="9332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73763"/>
                </a:solidFill>
                <a:latin typeface="Calibri"/>
                <a:ea typeface="Calibri"/>
                <a:cs typeface="Calibri"/>
                <a:sym typeface="Calibri"/>
              </a:rPr>
              <a:t>BENEFITS: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3"/>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400">
                <a:solidFill>
                  <a:srgbClr val="073763"/>
                </a:solidFill>
                <a:latin typeface="Calibri"/>
                <a:ea typeface="Calibri"/>
                <a:cs typeface="Calibri"/>
                <a:sym typeface="Calibri"/>
              </a:rPr>
              <a:t>Case study A</a:t>
            </a:r>
            <a:br>
              <a:rPr lang="en" sz="2800">
                <a:solidFill>
                  <a:srgbClr val="073763"/>
                </a:solidFill>
                <a:latin typeface="Calibri"/>
                <a:ea typeface="Calibri"/>
                <a:cs typeface="Calibri"/>
                <a:sym typeface="Calibri"/>
              </a:rPr>
            </a:br>
            <a:r>
              <a:rPr lang="en" sz="2400">
                <a:solidFill>
                  <a:srgbClr val="073763"/>
                </a:solidFill>
                <a:latin typeface="Calibri"/>
                <a:ea typeface="Calibri"/>
                <a:cs typeface="Calibri"/>
                <a:sym typeface="Calibri"/>
              </a:rPr>
              <a:t>AI-ML medical IT products company Contd.</a:t>
            </a:r>
            <a:endParaRPr sz="2800">
              <a:solidFill>
                <a:srgbClr val="073763"/>
              </a:solidFill>
              <a:latin typeface="Calibri"/>
              <a:ea typeface="Calibri"/>
              <a:cs typeface="Calibri"/>
              <a:sym typeface="Calibri"/>
            </a:endParaRPr>
          </a:p>
        </p:txBody>
      </p:sp>
      <p:sp>
        <p:nvSpPr>
          <p:cNvPr id="222" name="Google Shape;222;p13"/>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13</a:t>
            </a:fld>
            <a:endParaRPr/>
          </a:p>
        </p:txBody>
      </p:sp>
      <p:sp>
        <p:nvSpPr>
          <p:cNvPr id="223" name="Google Shape;223;p13"/>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224" name="Google Shape;224;p13"/>
          <p:cNvSpPr txBox="1"/>
          <p:nvPr/>
        </p:nvSpPr>
        <p:spPr>
          <a:xfrm>
            <a:off x="176725" y="751223"/>
            <a:ext cx="13660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73763"/>
                </a:solidFill>
                <a:latin typeface="Calibri"/>
                <a:ea typeface="Calibri"/>
                <a:cs typeface="Calibri"/>
                <a:sym typeface="Calibri"/>
              </a:rPr>
              <a:t>ARCHITECTURE:</a:t>
            </a:r>
            <a:endParaRPr/>
          </a:p>
        </p:txBody>
      </p:sp>
      <p:pic>
        <p:nvPicPr>
          <p:cNvPr id="225" name="Google Shape;225;p13"/>
          <p:cNvPicPr preferRelativeResize="0"/>
          <p:nvPr/>
        </p:nvPicPr>
        <p:blipFill rotWithShape="1">
          <a:blip r:embed="rId3">
            <a:alphaModFix/>
          </a:blip>
          <a:srcRect/>
          <a:stretch/>
        </p:blipFill>
        <p:spPr>
          <a:xfrm>
            <a:off x="1689688" y="844896"/>
            <a:ext cx="5750834" cy="40544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9"/>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400">
                <a:solidFill>
                  <a:srgbClr val="073763"/>
                </a:solidFill>
                <a:latin typeface="Calibri"/>
                <a:ea typeface="Calibri"/>
                <a:cs typeface="Calibri"/>
                <a:sym typeface="Calibri"/>
              </a:rPr>
              <a:t>Case study B</a:t>
            </a:r>
            <a:br>
              <a:rPr lang="en" sz="2800">
                <a:solidFill>
                  <a:srgbClr val="073763"/>
                </a:solidFill>
                <a:latin typeface="Calibri"/>
                <a:ea typeface="Calibri"/>
                <a:cs typeface="Calibri"/>
                <a:sym typeface="Calibri"/>
              </a:rPr>
            </a:br>
            <a:r>
              <a:rPr lang="en" sz="2400">
                <a:solidFill>
                  <a:srgbClr val="073763"/>
                </a:solidFill>
                <a:latin typeface="Calibri"/>
                <a:ea typeface="Calibri"/>
                <a:cs typeface="Calibri"/>
                <a:sym typeface="Calibri"/>
              </a:rPr>
              <a:t>Retail IT Software company</a:t>
            </a:r>
            <a:endParaRPr sz="2800">
              <a:solidFill>
                <a:srgbClr val="073763"/>
              </a:solidFill>
              <a:latin typeface="Calibri"/>
              <a:ea typeface="Calibri"/>
              <a:cs typeface="Calibri"/>
              <a:sym typeface="Calibri"/>
            </a:endParaRPr>
          </a:p>
        </p:txBody>
      </p:sp>
      <p:sp>
        <p:nvSpPr>
          <p:cNvPr id="231" name="Google Shape;231;p19"/>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14</a:t>
            </a:fld>
            <a:endParaRPr/>
          </a:p>
        </p:txBody>
      </p:sp>
      <p:sp>
        <p:nvSpPr>
          <p:cNvPr id="232" name="Google Shape;232;p19"/>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233" name="Google Shape;233;p19"/>
          <p:cNvSpPr/>
          <p:nvPr/>
        </p:nvSpPr>
        <p:spPr>
          <a:xfrm>
            <a:off x="246655" y="1047423"/>
            <a:ext cx="8520601" cy="1310641"/>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 sz="1400" b="0" i="0" u="none" strike="noStrike" cap="none">
                <a:solidFill>
                  <a:srgbClr val="073763"/>
                </a:solidFill>
                <a:latin typeface="Calibri"/>
                <a:ea typeface="Calibri"/>
                <a:cs typeface="Calibri"/>
                <a:sym typeface="Calibri"/>
              </a:rPr>
              <a:t>Customer: </a:t>
            </a:r>
            <a:r>
              <a:rPr lang="en" sz="1400" b="1" i="0" u="none" strike="noStrike" cap="none">
                <a:solidFill>
                  <a:srgbClr val="073763"/>
                </a:solidFill>
                <a:latin typeface="Calibri"/>
                <a:ea typeface="Calibri"/>
                <a:cs typeface="Calibri"/>
                <a:sym typeface="Calibri"/>
              </a:rPr>
              <a:t>Multinational software provider enabling omnichannel retailing with annual revenue of USD 14mil. </a:t>
            </a:r>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a:solidFill>
                <a:srgbClr val="073763"/>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n" sz="1400" b="1" i="0" u="none" strike="noStrike" cap="none">
                <a:solidFill>
                  <a:srgbClr val="073763"/>
                </a:solidFill>
                <a:latin typeface="Calibri"/>
                <a:ea typeface="Calibri"/>
                <a:cs typeface="Calibri"/>
                <a:sym typeface="Calibri"/>
              </a:rPr>
              <a:t>They assist businesses and merchants in reaching and gratifying clients worldwide through a variety of channels.</a:t>
            </a:r>
            <a:endParaRPr sz="1400" b="1" i="0" u="none" strike="noStrike" cap="none">
              <a:solidFill>
                <a:srgbClr val="073763"/>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73763"/>
              </a:solidFill>
              <a:latin typeface="Calibri"/>
              <a:ea typeface="Calibri"/>
              <a:cs typeface="Calibri"/>
              <a:sym typeface="Calibri"/>
            </a:endParaRPr>
          </a:p>
        </p:txBody>
      </p:sp>
      <p:sp>
        <p:nvSpPr>
          <p:cNvPr id="234" name="Google Shape;234;p19"/>
          <p:cNvSpPr/>
          <p:nvPr/>
        </p:nvSpPr>
        <p:spPr>
          <a:xfrm>
            <a:off x="653743" y="2287772"/>
            <a:ext cx="6004226" cy="95385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 sz="1400" b="0" i="0" u="none" strike="noStrike" cap="none">
                <a:solidFill>
                  <a:srgbClr val="073763"/>
                </a:solidFill>
                <a:latin typeface="Calibri"/>
                <a:ea typeface="Calibri"/>
                <a:cs typeface="Calibri"/>
                <a:sym typeface="Calibri"/>
              </a:rPr>
              <a:t>Microservices architecture SaaS product is being launched. Plan is to deploy the product on AWS cloud. FM has been engaged to create the overall cloud architecture.</a:t>
            </a:r>
            <a:endParaRPr sz="1400" b="0" i="0" u="none" strike="noStrike" cap="none">
              <a:solidFill>
                <a:srgbClr val="073763"/>
              </a:solidFill>
              <a:latin typeface="Calibri"/>
              <a:ea typeface="Calibri"/>
              <a:cs typeface="Calibri"/>
              <a:sym typeface="Calibri"/>
            </a:endParaRPr>
          </a:p>
        </p:txBody>
      </p:sp>
      <p:sp>
        <p:nvSpPr>
          <p:cNvPr id="235" name="Google Shape;235;p19"/>
          <p:cNvSpPr/>
          <p:nvPr/>
        </p:nvSpPr>
        <p:spPr>
          <a:xfrm>
            <a:off x="2993562" y="3525045"/>
            <a:ext cx="5496687" cy="1031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 sz="1400" b="0" i="0" u="none" strike="noStrike" cap="none">
                <a:solidFill>
                  <a:srgbClr val="073763"/>
                </a:solidFill>
                <a:latin typeface="Calibri"/>
                <a:ea typeface="Calibri"/>
                <a:cs typeface="Calibri"/>
                <a:sym typeface="Calibri"/>
              </a:rPr>
              <a:t>Cloud architecture that is fully automated, cross-region scalable , adaptable and highly secure; built with IaC (Infrastructure as Code) along with drift detection to stop infrastructure tampering.</a:t>
            </a:r>
            <a:endParaRPr/>
          </a:p>
        </p:txBody>
      </p:sp>
      <p:sp>
        <p:nvSpPr>
          <p:cNvPr id="236" name="Google Shape;236;p19"/>
          <p:cNvSpPr txBox="1"/>
          <p:nvPr/>
        </p:nvSpPr>
        <p:spPr>
          <a:xfrm rot="-5400000">
            <a:off x="80669" y="2602291"/>
            <a:ext cx="86914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i="0" u="none" strike="noStrike" cap="none">
                <a:solidFill>
                  <a:srgbClr val="073763"/>
                </a:solidFill>
                <a:latin typeface="Calibri"/>
                <a:ea typeface="Calibri"/>
                <a:cs typeface="Calibri"/>
                <a:sym typeface="Calibri"/>
              </a:rPr>
              <a:t>OBJECTIVE</a:t>
            </a:r>
            <a:endParaRPr/>
          </a:p>
        </p:txBody>
      </p:sp>
      <p:sp>
        <p:nvSpPr>
          <p:cNvPr id="237" name="Google Shape;237;p19"/>
          <p:cNvSpPr txBox="1"/>
          <p:nvPr/>
        </p:nvSpPr>
        <p:spPr>
          <a:xfrm rot="-5400000">
            <a:off x="2429304" y="3902245"/>
            <a:ext cx="85151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i="0" u="none" strike="noStrike" cap="none">
                <a:solidFill>
                  <a:srgbClr val="073763"/>
                </a:solidFill>
                <a:latin typeface="Calibri"/>
                <a:ea typeface="Calibri"/>
                <a:cs typeface="Calibri"/>
                <a:sym typeface="Calibri"/>
              </a:rPr>
              <a:t>SOLUTION</a:t>
            </a:r>
            <a:endParaRPr/>
          </a:p>
        </p:txBody>
      </p:sp>
      <p:sp>
        <p:nvSpPr>
          <p:cNvPr id="238" name="Google Shape;238;p19"/>
          <p:cNvSpPr txBox="1"/>
          <p:nvPr/>
        </p:nvSpPr>
        <p:spPr>
          <a:xfrm>
            <a:off x="298168" y="786943"/>
            <a:ext cx="14141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73763"/>
                </a:solidFill>
                <a:latin typeface="Calibri"/>
                <a:ea typeface="Calibri"/>
                <a:cs typeface="Calibri"/>
                <a:sym typeface="Calibri"/>
              </a:rPr>
              <a:t>INTRODUCTION: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1"/>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400">
                <a:solidFill>
                  <a:srgbClr val="073763"/>
                </a:solidFill>
                <a:latin typeface="Calibri"/>
                <a:ea typeface="Calibri"/>
                <a:cs typeface="Calibri"/>
                <a:sym typeface="Calibri"/>
              </a:rPr>
              <a:t>Case study B</a:t>
            </a:r>
            <a:br>
              <a:rPr lang="en" sz="1400">
                <a:solidFill>
                  <a:srgbClr val="073763"/>
                </a:solidFill>
                <a:latin typeface="Calibri"/>
                <a:ea typeface="Calibri"/>
                <a:cs typeface="Calibri"/>
                <a:sym typeface="Calibri"/>
              </a:rPr>
            </a:br>
            <a:r>
              <a:rPr lang="en" sz="2400">
                <a:solidFill>
                  <a:srgbClr val="073763"/>
                </a:solidFill>
                <a:latin typeface="Calibri"/>
                <a:ea typeface="Calibri"/>
                <a:cs typeface="Calibri"/>
                <a:sym typeface="Calibri"/>
              </a:rPr>
              <a:t>Retail IT Software company Contd.</a:t>
            </a:r>
            <a:endParaRPr sz="2800">
              <a:solidFill>
                <a:srgbClr val="073763"/>
              </a:solidFill>
              <a:latin typeface="Calibri"/>
              <a:ea typeface="Calibri"/>
              <a:cs typeface="Calibri"/>
              <a:sym typeface="Calibri"/>
            </a:endParaRPr>
          </a:p>
        </p:txBody>
      </p:sp>
      <p:sp>
        <p:nvSpPr>
          <p:cNvPr id="244" name="Google Shape;244;p21"/>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15</a:t>
            </a:fld>
            <a:endParaRPr/>
          </a:p>
        </p:txBody>
      </p:sp>
      <p:sp>
        <p:nvSpPr>
          <p:cNvPr id="245" name="Google Shape;245;p21"/>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246" name="Google Shape;246;p21"/>
          <p:cNvSpPr txBox="1"/>
          <p:nvPr/>
        </p:nvSpPr>
        <p:spPr>
          <a:xfrm>
            <a:off x="176725" y="772655"/>
            <a:ext cx="18485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73763"/>
                </a:solidFill>
                <a:latin typeface="Calibri"/>
                <a:ea typeface="Calibri"/>
                <a:cs typeface="Calibri"/>
                <a:sym typeface="Calibri"/>
              </a:rPr>
              <a:t>ARCHITECTURE: Part 1</a:t>
            </a:r>
            <a:endParaRPr/>
          </a:p>
        </p:txBody>
      </p:sp>
      <p:pic>
        <p:nvPicPr>
          <p:cNvPr id="247" name="Google Shape;247;p21"/>
          <p:cNvPicPr preferRelativeResize="0"/>
          <p:nvPr/>
        </p:nvPicPr>
        <p:blipFill rotWithShape="1">
          <a:blip r:embed="rId3">
            <a:alphaModFix/>
          </a:blip>
          <a:srcRect/>
          <a:stretch/>
        </p:blipFill>
        <p:spPr>
          <a:xfrm>
            <a:off x="1426398" y="1080432"/>
            <a:ext cx="6291204" cy="39035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400">
                <a:solidFill>
                  <a:srgbClr val="073763"/>
                </a:solidFill>
                <a:latin typeface="Calibri"/>
                <a:ea typeface="Calibri"/>
                <a:cs typeface="Calibri"/>
                <a:sym typeface="Calibri"/>
              </a:rPr>
              <a:t>Case study B</a:t>
            </a:r>
            <a:br>
              <a:rPr lang="en" sz="1400">
                <a:solidFill>
                  <a:srgbClr val="073763"/>
                </a:solidFill>
                <a:latin typeface="Calibri"/>
                <a:ea typeface="Calibri"/>
                <a:cs typeface="Calibri"/>
                <a:sym typeface="Calibri"/>
              </a:rPr>
            </a:br>
            <a:r>
              <a:rPr lang="en" sz="2400">
                <a:solidFill>
                  <a:srgbClr val="073763"/>
                </a:solidFill>
                <a:latin typeface="Calibri"/>
                <a:ea typeface="Calibri"/>
                <a:cs typeface="Calibri"/>
                <a:sym typeface="Calibri"/>
              </a:rPr>
              <a:t>Retail IT Software company Contd.</a:t>
            </a:r>
            <a:endParaRPr sz="2800">
              <a:solidFill>
                <a:srgbClr val="073763"/>
              </a:solidFill>
              <a:latin typeface="Calibri"/>
              <a:ea typeface="Calibri"/>
              <a:cs typeface="Calibri"/>
              <a:sym typeface="Calibri"/>
            </a:endParaRPr>
          </a:p>
        </p:txBody>
      </p:sp>
      <p:sp>
        <p:nvSpPr>
          <p:cNvPr id="253" name="Google Shape;253;p33"/>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16</a:t>
            </a:fld>
            <a:endParaRPr/>
          </a:p>
        </p:txBody>
      </p:sp>
      <p:sp>
        <p:nvSpPr>
          <p:cNvPr id="254" name="Google Shape;254;p33"/>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255" name="Google Shape;255;p33"/>
          <p:cNvSpPr txBox="1"/>
          <p:nvPr/>
        </p:nvSpPr>
        <p:spPr>
          <a:xfrm>
            <a:off x="176725" y="772655"/>
            <a:ext cx="18485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73763"/>
                </a:solidFill>
                <a:latin typeface="Calibri"/>
                <a:ea typeface="Calibri"/>
                <a:cs typeface="Calibri"/>
                <a:sym typeface="Calibri"/>
              </a:rPr>
              <a:t>ARCHITECTURE: Part 2</a:t>
            </a:r>
            <a:endParaRPr/>
          </a:p>
        </p:txBody>
      </p:sp>
      <p:pic>
        <p:nvPicPr>
          <p:cNvPr id="256" name="Google Shape;256;p33"/>
          <p:cNvPicPr preferRelativeResize="0"/>
          <p:nvPr/>
        </p:nvPicPr>
        <p:blipFill rotWithShape="1">
          <a:blip r:embed="rId3">
            <a:alphaModFix/>
          </a:blip>
          <a:srcRect/>
          <a:stretch/>
        </p:blipFill>
        <p:spPr>
          <a:xfrm>
            <a:off x="1964987" y="689138"/>
            <a:ext cx="6168334" cy="44543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4"/>
          <p:cNvPicPr preferRelativeResize="0"/>
          <p:nvPr/>
        </p:nvPicPr>
        <p:blipFill rotWithShape="1">
          <a:blip r:embed="rId3">
            <a:alphaModFix/>
          </a:blip>
          <a:srcRect/>
          <a:stretch/>
        </p:blipFill>
        <p:spPr>
          <a:xfrm>
            <a:off x="1101016" y="718031"/>
            <a:ext cx="6518885" cy="4387485"/>
          </a:xfrm>
          <a:prstGeom prst="rect">
            <a:avLst/>
          </a:prstGeom>
          <a:noFill/>
          <a:ln>
            <a:noFill/>
          </a:ln>
        </p:spPr>
      </p:pic>
      <p:sp>
        <p:nvSpPr>
          <p:cNvPr id="262" name="Google Shape;262;p34"/>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400">
                <a:solidFill>
                  <a:srgbClr val="073763"/>
                </a:solidFill>
                <a:latin typeface="Calibri"/>
                <a:ea typeface="Calibri"/>
                <a:cs typeface="Calibri"/>
                <a:sym typeface="Calibri"/>
              </a:rPr>
              <a:t>Case study B</a:t>
            </a:r>
            <a:br>
              <a:rPr lang="en" sz="1400">
                <a:solidFill>
                  <a:srgbClr val="073763"/>
                </a:solidFill>
                <a:latin typeface="Calibri"/>
                <a:ea typeface="Calibri"/>
                <a:cs typeface="Calibri"/>
                <a:sym typeface="Calibri"/>
              </a:rPr>
            </a:br>
            <a:r>
              <a:rPr lang="en" sz="2400">
                <a:solidFill>
                  <a:srgbClr val="073763"/>
                </a:solidFill>
                <a:latin typeface="Calibri"/>
                <a:ea typeface="Calibri"/>
                <a:cs typeface="Calibri"/>
                <a:sym typeface="Calibri"/>
              </a:rPr>
              <a:t>Retail IT Software company Contd.</a:t>
            </a:r>
            <a:endParaRPr sz="2800">
              <a:solidFill>
                <a:srgbClr val="073763"/>
              </a:solidFill>
              <a:latin typeface="Calibri"/>
              <a:ea typeface="Calibri"/>
              <a:cs typeface="Calibri"/>
              <a:sym typeface="Calibri"/>
            </a:endParaRPr>
          </a:p>
        </p:txBody>
      </p:sp>
      <p:sp>
        <p:nvSpPr>
          <p:cNvPr id="263" name="Google Shape;263;p34"/>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17</a:t>
            </a:fld>
            <a:endParaRPr/>
          </a:p>
        </p:txBody>
      </p:sp>
      <p:sp>
        <p:nvSpPr>
          <p:cNvPr id="264" name="Google Shape;264;p34"/>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265" name="Google Shape;265;p34"/>
          <p:cNvSpPr txBox="1"/>
          <p:nvPr/>
        </p:nvSpPr>
        <p:spPr>
          <a:xfrm>
            <a:off x="176725" y="772655"/>
            <a:ext cx="18485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73763"/>
                </a:solidFill>
                <a:latin typeface="Calibri"/>
                <a:ea typeface="Calibri"/>
                <a:cs typeface="Calibri"/>
                <a:sym typeface="Calibri"/>
              </a:rPr>
              <a:t>ARCHITECTURE: Part 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400">
                <a:solidFill>
                  <a:srgbClr val="073763"/>
                </a:solidFill>
                <a:latin typeface="Calibri"/>
                <a:ea typeface="Calibri"/>
                <a:cs typeface="Calibri"/>
                <a:sym typeface="Calibri"/>
              </a:rPr>
              <a:t>Case study C</a:t>
            </a:r>
            <a:br>
              <a:rPr lang="en" sz="2800">
                <a:solidFill>
                  <a:srgbClr val="073763"/>
                </a:solidFill>
                <a:latin typeface="Calibri"/>
                <a:ea typeface="Calibri"/>
                <a:cs typeface="Calibri"/>
                <a:sym typeface="Calibri"/>
              </a:rPr>
            </a:br>
            <a:r>
              <a:rPr lang="en" sz="2400">
                <a:solidFill>
                  <a:srgbClr val="073763"/>
                </a:solidFill>
                <a:latin typeface="Calibri"/>
                <a:ea typeface="Calibri"/>
                <a:cs typeface="Calibri"/>
                <a:sym typeface="Calibri"/>
              </a:rPr>
              <a:t>Leading DevOps automation company</a:t>
            </a:r>
            <a:endParaRPr sz="2800">
              <a:solidFill>
                <a:srgbClr val="073763"/>
              </a:solidFill>
              <a:latin typeface="Calibri"/>
              <a:ea typeface="Calibri"/>
              <a:cs typeface="Calibri"/>
              <a:sym typeface="Calibri"/>
            </a:endParaRPr>
          </a:p>
        </p:txBody>
      </p:sp>
      <p:sp>
        <p:nvSpPr>
          <p:cNvPr id="271" name="Google Shape;271;p35"/>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18</a:t>
            </a:fld>
            <a:endParaRPr/>
          </a:p>
        </p:txBody>
      </p:sp>
      <p:sp>
        <p:nvSpPr>
          <p:cNvPr id="272" name="Google Shape;272;p35"/>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273" name="Google Shape;273;p35"/>
          <p:cNvSpPr/>
          <p:nvPr/>
        </p:nvSpPr>
        <p:spPr>
          <a:xfrm>
            <a:off x="296662" y="1034161"/>
            <a:ext cx="8520601" cy="1310641"/>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 sz="1400" b="0" i="0" u="none" strike="noStrike" cap="none">
                <a:solidFill>
                  <a:srgbClr val="073763"/>
                </a:solidFill>
                <a:latin typeface="Calibri"/>
                <a:ea typeface="Calibri"/>
                <a:cs typeface="Calibri"/>
                <a:sym typeface="Calibri"/>
              </a:rPr>
              <a:t>Customer: </a:t>
            </a:r>
            <a:r>
              <a:rPr lang="en" sz="1400" b="1" i="0" u="none" strike="noStrike" cap="none">
                <a:solidFill>
                  <a:srgbClr val="073763"/>
                </a:solidFill>
                <a:latin typeface="Calibri"/>
                <a:ea typeface="Calibri"/>
                <a:cs typeface="Calibri"/>
                <a:sym typeface="Calibri"/>
              </a:rPr>
              <a:t>IT products company providing environment as a service through infrastructure automation products. </a:t>
            </a: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73763"/>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n" sz="1400" b="0" i="0" u="none" strike="noStrike" cap="none">
                <a:solidFill>
                  <a:srgbClr val="073763"/>
                </a:solidFill>
                <a:latin typeface="Calibri"/>
                <a:ea typeface="Calibri"/>
                <a:cs typeface="Calibri"/>
                <a:sym typeface="Calibri"/>
              </a:rPr>
              <a:t>Product: </a:t>
            </a:r>
            <a:r>
              <a:rPr lang="en" sz="1400" b="1" i="0" u="none" strike="noStrike" cap="none">
                <a:solidFill>
                  <a:srgbClr val="073763"/>
                </a:solidFill>
                <a:latin typeface="Calibri"/>
                <a:ea typeface="Calibri"/>
                <a:cs typeface="Calibri"/>
                <a:sym typeface="Calibri"/>
              </a:rPr>
              <a:t>Open source, multi-cloud orchestration platform that turns all the public and private infrastructure into environments that can automate DevOps operations and governance processes.</a:t>
            </a:r>
            <a:endParaRPr sz="1400" b="1" i="0" u="none" strike="noStrike" cap="none">
              <a:solidFill>
                <a:srgbClr val="073763"/>
              </a:solidFill>
              <a:latin typeface="Calibri"/>
              <a:ea typeface="Calibri"/>
              <a:cs typeface="Calibri"/>
              <a:sym typeface="Calibri"/>
            </a:endParaRPr>
          </a:p>
        </p:txBody>
      </p:sp>
      <p:sp>
        <p:nvSpPr>
          <p:cNvPr id="274" name="Google Shape;274;p35"/>
          <p:cNvSpPr/>
          <p:nvPr/>
        </p:nvSpPr>
        <p:spPr>
          <a:xfrm>
            <a:off x="625174" y="2489956"/>
            <a:ext cx="5304037" cy="95385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1400" b="0" i="0" u="none" strike="noStrike" cap="none">
              <a:solidFill>
                <a:srgbClr val="073763"/>
              </a:solidFill>
              <a:latin typeface="Calibri"/>
              <a:ea typeface="Calibri"/>
              <a:cs typeface="Calibri"/>
              <a:sym typeface="Calibri"/>
            </a:endParaRPr>
          </a:p>
          <a:p>
            <a:pPr marL="0" marR="0" lvl="0" indent="0" algn="just" rtl="0">
              <a:lnSpc>
                <a:spcPct val="100000"/>
              </a:lnSpc>
              <a:spcBef>
                <a:spcPts val="0"/>
              </a:spcBef>
              <a:spcAft>
                <a:spcPts val="0"/>
              </a:spcAft>
              <a:buNone/>
            </a:pPr>
            <a:r>
              <a:rPr lang="en" sz="1400" b="0" i="0" u="none" strike="noStrike" cap="none">
                <a:solidFill>
                  <a:srgbClr val="073763"/>
                </a:solidFill>
                <a:latin typeface="Calibri"/>
                <a:ea typeface="Calibri"/>
                <a:cs typeface="Calibri"/>
                <a:sym typeface="Calibri"/>
              </a:rPr>
              <a:t>Flairminds was required to provide tunnel as a service for CloudifyTests platform. The service running on a local system should be accessible inside CloudifyTests cluster for running automated tests on those services.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400" b="0" i="0" u="none" strike="noStrike" cap="none">
              <a:solidFill>
                <a:srgbClr val="073763"/>
              </a:solidFill>
              <a:latin typeface="Calibri"/>
              <a:ea typeface="Calibri"/>
              <a:cs typeface="Calibri"/>
              <a:sym typeface="Calibri"/>
            </a:endParaRPr>
          </a:p>
        </p:txBody>
      </p:sp>
      <p:sp>
        <p:nvSpPr>
          <p:cNvPr id="275" name="Google Shape;275;p35"/>
          <p:cNvSpPr/>
          <p:nvPr/>
        </p:nvSpPr>
        <p:spPr>
          <a:xfrm>
            <a:off x="3420810" y="3673576"/>
            <a:ext cx="5069439" cy="1031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n" sz="1400" b="0" i="0" u="none" strike="noStrike" cap="none">
                <a:solidFill>
                  <a:srgbClr val="073763"/>
                </a:solidFill>
                <a:latin typeface="Calibri"/>
                <a:ea typeface="Calibri"/>
                <a:cs typeface="Calibri"/>
                <a:sym typeface="Calibri"/>
              </a:rPr>
              <a:t>Developed a product with which customer’s users can access the services inside CloudifyTests cluster which are running on user's system to run automated tests on those services.</a:t>
            </a:r>
            <a:endParaRPr sz="1400" b="0" i="0" u="none" strike="noStrike" cap="none">
              <a:solidFill>
                <a:srgbClr val="073763"/>
              </a:solidFill>
              <a:latin typeface="Arial"/>
              <a:ea typeface="Arial"/>
              <a:cs typeface="Arial"/>
              <a:sym typeface="Arial"/>
            </a:endParaRPr>
          </a:p>
        </p:txBody>
      </p:sp>
      <p:sp>
        <p:nvSpPr>
          <p:cNvPr id="276" name="Google Shape;276;p35"/>
          <p:cNvSpPr txBox="1"/>
          <p:nvPr/>
        </p:nvSpPr>
        <p:spPr>
          <a:xfrm rot="-5400000">
            <a:off x="52100" y="2804475"/>
            <a:ext cx="86914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i="0" u="none" strike="noStrike" cap="none">
                <a:solidFill>
                  <a:srgbClr val="073763"/>
                </a:solidFill>
                <a:latin typeface="Calibri"/>
                <a:ea typeface="Calibri"/>
                <a:cs typeface="Calibri"/>
                <a:sym typeface="Calibri"/>
              </a:rPr>
              <a:t>OBJECTIVE</a:t>
            </a:r>
            <a:endParaRPr/>
          </a:p>
        </p:txBody>
      </p:sp>
      <p:sp>
        <p:nvSpPr>
          <p:cNvPr id="277" name="Google Shape;277;p35"/>
          <p:cNvSpPr txBox="1"/>
          <p:nvPr/>
        </p:nvSpPr>
        <p:spPr>
          <a:xfrm rot="-5400000">
            <a:off x="2854754" y="4050776"/>
            <a:ext cx="85151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i="0" u="none" strike="noStrike" cap="none">
                <a:solidFill>
                  <a:srgbClr val="073763"/>
                </a:solidFill>
                <a:latin typeface="Calibri"/>
                <a:ea typeface="Calibri"/>
                <a:cs typeface="Calibri"/>
                <a:sym typeface="Calibri"/>
              </a:rPr>
              <a:t>SOLUTION</a:t>
            </a:r>
            <a:endParaRPr/>
          </a:p>
        </p:txBody>
      </p:sp>
      <p:sp>
        <p:nvSpPr>
          <p:cNvPr id="278" name="Google Shape;278;p35"/>
          <p:cNvSpPr txBox="1"/>
          <p:nvPr/>
        </p:nvSpPr>
        <p:spPr>
          <a:xfrm>
            <a:off x="348175" y="796907"/>
            <a:ext cx="14141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73763"/>
                </a:solidFill>
                <a:latin typeface="Calibri"/>
                <a:ea typeface="Calibri"/>
                <a:cs typeface="Calibri"/>
                <a:sym typeface="Calibri"/>
              </a:rPr>
              <a:t>INTRODUCTION: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400">
                <a:solidFill>
                  <a:srgbClr val="073763"/>
                </a:solidFill>
                <a:latin typeface="Calibri"/>
                <a:ea typeface="Calibri"/>
                <a:cs typeface="Calibri"/>
                <a:sym typeface="Calibri"/>
              </a:rPr>
              <a:t>Case study C</a:t>
            </a:r>
            <a:br>
              <a:rPr lang="en" sz="2800">
                <a:solidFill>
                  <a:srgbClr val="073763"/>
                </a:solidFill>
                <a:latin typeface="Calibri"/>
                <a:ea typeface="Calibri"/>
                <a:cs typeface="Calibri"/>
                <a:sym typeface="Calibri"/>
              </a:rPr>
            </a:br>
            <a:r>
              <a:rPr lang="en" sz="2400">
                <a:solidFill>
                  <a:srgbClr val="073763"/>
                </a:solidFill>
                <a:latin typeface="Calibri"/>
                <a:ea typeface="Calibri"/>
                <a:cs typeface="Calibri"/>
                <a:sym typeface="Calibri"/>
              </a:rPr>
              <a:t>Leading DevOps automation company Contd.</a:t>
            </a:r>
            <a:endParaRPr sz="2800">
              <a:solidFill>
                <a:srgbClr val="073763"/>
              </a:solidFill>
              <a:latin typeface="Calibri"/>
              <a:ea typeface="Calibri"/>
              <a:cs typeface="Calibri"/>
              <a:sym typeface="Calibri"/>
            </a:endParaRPr>
          </a:p>
        </p:txBody>
      </p:sp>
      <p:sp>
        <p:nvSpPr>
          <p:cNvPr id="284" name="Google Shape;284;p36"/>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19</a:t>
            </a:fld>
            <a:endParaRPr/>
          </a:p>
        </p:txBody>
      </p:sp>
      <p:sp>
        <p:nvSpPr>
          <p:cNvPr id="285" name="Google Shape;285;p36"/>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286" name="Google Shape;286;p36"/>
          <p:cNvSpPr txBox="1"/>
          <p:nvPr/>
        </p:nvSpPr>
        <p:spPr>
          <a:xfrm>
            <a:off x="444519" y="828309"/>
            <a:ext cx="20762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73763"/>
                </a:solidFill>
                <a:latin typeface="Calibri"/>
                <a:ea typeface="Calibri"/>
                <a:cs typeface="Calibri"/>
                <a:sym typeface="Calibri"/>
              </a:rPr>
              <a:t>BENEFITS TO CUSTOMER:</a:t>
            </a:r>
            <a:endParaRPr/>
          </a:p>
        </p:txBody>
      </p:sp>
      <p:sp>
        <p:nvSpPr>
          <p:cNvPr id="287" name="Google Shape;287;p36"/>
          <p:cNvSpPr txBox="1"/>
          <p:nvPr/>
        </p:nvSpPr>
        <p:spPr>
          <a:xfrm>
            <a:off x="1315544" y="1235393"/>
            <a:ext cx="7296150" cy="101566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Nunito"/>
              <a:buNone/>
            </a:pPr>
            <a:r>
              <a:rPr lang="en" sz="1200" b="1" i="0" u="none" strike="noStrike" cap="none">
                <a:solidFill>
                  <a:srgbClr val="222222"/>
                </a:solidFill>
                <a:latin typeface="Calibri"/>
                <a:ea typeface="Calibri"/>
                <a:cs typeface="Calibri"/>
                <a:sym typeface="Calibri"/>
              </a:rPr>
              <a:t>Load Balancing </a:t>
            </a:r>
            <a:r>
              <a:rPr lang="en" sz="1200" b="0" i="0" u="none" strike="noStrike" cap="none">
                <a:solidFill>
                  <a:srgbClr val="222222"/>
                </a:solidFill>
                <a:latin typeface="Calibri"/>
                <a:ea typeface="Calibri"/>
                <a:cs typeface="Calibri"/>
                <a:sym typeface="Calibri"/>
              </a:rPr>
              <a:t>- A popular website that gets millions of users every day may not be able to handle all of its incoming site traffic with a single origin server. Instead, the site can be distributed among a pool of different servers, all handling requests for the same site. In this case, a reverse proxy can provide a load balancing solution which will distribute the incoming traffic evenly among the different servers to prevent any single server from becoming overloaded.</a:t>
            </a:r>
            <a:endParaRPr/>
          </a:p>
        </p:txBody>
      </p:sp>
      <p:sp>
        <p:nvSpPr>
          <p:cNvPr id="288" name="Google Shape;288;p36"/>
          <p:cNvSpPr txBox="1"/>
          <p:nvPr/>
        </p:nvSpPr>
        <p:spPr>
          <a:xfrm>
            <a:off x="1315544" y="2346449"/>
            <a:ext cx="7296150"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Nunito"/>
              <a:buNone/>
            </a:pPr>
            <a:r>
              <a:rPr lang="en" sz="1200" b="1" i="0" u="none" strike="noStrike" cap="none">
                <a:solidFill>
                  <a:srgbClr val="222222"/>
                </a:solidFill>
                <a:latin typeface="Calibri"/>
                <a:ea typeface="Calibri"/>
                <a:cs typeface="Calibri"/>
                <a:sym typeface="Calibri"/>
              </a:rPr>
              <a:t>Protection from attacks</a:t>
            </a:r>
            <a:r>
              <a:rPr lang="en" sz="1200" b="0" i="0" u="none" strike="noStrike" cap="none">
                <a:solidFill>
                  <a:srgbClr val="222222"/>
                </a:solidFill>
                <a:latin typeface="Calibri"/>
                <a:ea typeface="Calibri"/>
                <a:cs typeface="Calibri"/>
                <a:sym typeface="Calibri"/>
              </a:rPr>
              <a:t> - With a reverse proxy in place, a web site or service never needs to reveal the IP address of their origin server(s). This makes it much harder for attackers to leverage a targeted attack against them, such as a DDos Attack.</a:t>
            </a:r>
            <a:endParaRPr/>
          </a:p>
        </p:txBody>
      </p:sp>
      <p:pic>
        <p:nvPicPr>
          <p:cNvPr id="289" name="Google Shape;289;p36" descr="Icon&#10;&#10;Description automatically generated"/>
          <p:cNvPicPr preferRelativeResize="0"/>
          <p:nvPr/>
        </p:nvPicPr>
        <p:blipFill rotWithShape="1">
          <a:blip r:embed="rId3">
            <a:alphaModFix/>
          </a:blip>
          <a:srcRect l="8325" t="7082" r="8086" b="7081"/>
          <a:stretch/>
        </p:blipFill>
        <p:spPr>
          <a:xfrm>
            <a:off x="559892" y="1328393"/>
            <a:ext cx="690533" cy="687548"/>
          </a:xfrm>
          <a:prstGeom prst="rect">
            <a:avLst/>
          </a:prstGeom>
          <a:noFill/>
          <a:ln>
            <a:noFill/>
          </a:ln>
        </p:spPr>
      </p:pic>
      <p:pic>
        <p:nvPicPr>
          <p:cNvPr id="290" name="Google Shape;290;p36" descr="Logo, icon, company name&#10;&#10;Description automatically generated"/>
          <p:cNvPicPr preferRelativeResize="0"/>
          <p:nvPr/>
        </p:nvPicPr>
        <p:blipFill rotWithShape="1">
          <a:blip r:embed="rId4">
            <a:alphaModFix/>
          </a:blip>
          <a:srcRect l="15062" t="8024" r="14320" b="4690"/>
          <a:stretch/>
        </p:blipFill>
        <p:spPr>
          <a:xfrm>
            <a:off x="559893" y="2515612"/>
            <a:ext cx="690533" cy="853508"/>
          </a:xfrm>
          <a:prstGeom prst="rect">
            <a:avLst/>
          </a:prstGeom>
          <a:noFill/>
          <a:ln>
            <a:noFill/>
          </a:ln>
        </p:spPr>
      </p:pic>
      <p:sp>
        <p:nvSpPr>
          <p:cNvPr id="291" name="Google Shape;291;p36"/>
          <p:cNvSpPr txBox="1"/>
          <p:nvPr/>
        </p:nvSpPr>
        <p:spPr>
          <a:xfrm>
            <a:off x="1315544" y="4040805"/>
            <a:ext cx="55880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Nunito"/>
              <a:buNone/>
            </a:pPr>
            <a:r>
              <a:rPr lang="en" sz="1200" b="1" i="0" u="none" strike="noStrike" cap="none">
                <a:solidFill>
                  <a:srgbClr val="222222"/>
                </a:solidFill>
                <a:latin typeface="Calibri"/>
                <a:ea typeface="Calibri"/>
                <a:cs typeface="Calibri"/>
                <a:sym typeface="Calibri"/>
              </a:rPr>
              <a:t>Caching</a:t>
            </a:r>
            <a:r>
              <a:rPr lang="en" sz="1200" b="0" i="0" u="none" strike="noStrike" cap="none">
                <a:solidFill>
                  <a:srgbClr val="222222"/>
                </a:solidFill>
                <a:latin typeface="Calibri"/>
                <a:ea typeface="Calibri"/>
                <a:cs typeface="Calibri"/>
                <a:sym typeface="Calibri"/>
              </a:rPr>
              <a:t> - A reverse proxy can also cache content, resulting in faster performance.</a:t>
            </a:r>
            <a:endParaRPr/>
          </a:p>
        </p:txBody>
      </p:sp>
      <p:sp>
        <p:nvSpPr>
          <p:cNvPr id="292" name="Google Shape;292;p36"/>
          <p:cNvSpPr txBox="1"/>
          <p:nvPr/>
        </p:nvSpPr>
        <p:spPr>
          <a:xfrm>
            <a:off x="1315544" y="3094138"/>
            <a:ext cx="7296150"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1200" b="1" i="0" u="none" strike="noStrike" cap="none">
                <a:solidFill>
                  <a:srgbClr val="222222"/>
                </a:solidFill>
                <a:latin typeface="Calibri"/>
                <a:ea typeface="Calibri"/>
                <a:cs typeface="Calibri"/>
                <a:sym typeface="Calibri"/>
              </a:rPr>
              <a:t>SSL encryption</a:t>
            </a:r>
            <a:r>
              <a:rPr lang="en" sz="1200" b="0" i="0" u="none" strike="noStrike" cap="none">
                <a:solidFill>
                  <a:srgbClr val="222222"/>
                </a:solidFill>
                <a:latin typeface="Calibri"/>
                <a:ea typeface="Calibri"/>
                <a:cs typeface="Calibri"/>
                <a:sym typeface="Calibri"/>
              </a:rPr>
              <a:t> - Encrypting and decrypting SSL (or TSL) communications for each client can be computationally expensive for an origin server. A reverse proxy can be configured to decrypt all incoming requests and encrypt all outgoing responses, freeing up valuable resources on the origin server.</a:t>
            </a:r>
            <a:endParaRPr sz="1200" b="0" i="0" u="none" strike="noStrike" cap="none">
              <a:solidFill>
                <a:srgbClr val="000000"/>
              </a:solidFill>
              <a:latin typeface="Arial"/>
              <a:ea typeface="Arial"/>
              <a:cs typeface="Arial"/>
              <a:sym typeface="Arial"/>
            </a:endParaRPr>
          </a:p>
        </p:txBody>
      </p:sp>
      <p:pic>
        <p:nvPicPr>
          <p:cNvPr id="293" name="Google Shape;293;p36" descr="A picture containing text, electronics, keyboard&#10;&#10;Description automatically generated"/>
          <p:cNvPicPr preferRelativeResize="0"/>
          <p:nvPr/>
        </p:nvPicPr>
        <p:blipFill rotWithShape="1">
          <a:blip r:embed="rId5">
            <a:alphaModFix/>
          </a:blip>
          <a:srcRect/>
          <a:stretch/>
        </p:blipFill>
        <p:spPr>
          <a:xfrm>
            <a:off x="559891" y="4127992"/>
            <a:ext cx="690533" cy="4585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
        <p:cNvGrpSpPr/>
        <p:nvPr/>
      </p:nvGrpSpPr>
      <p:grpSpPr>
        <a:xfrm>
          <a:off x="0" y="0"/>
          <a:ext cx="0" cy="0"/>
          <a:chOff x="0" y="0"/>
          <a:chExt cx="0" cy="0"/>
        </a:xfrm>
      </p:grpSpPr>
      <p:sp>
        <p:nvSpPr>
          <p:cNvPr id="68" name="Google Shape;68;p2"/>
          <p:cNvSpPr txBox="1">
            <a:spLocks noGrp="1"/>
          </p:cNvSpPr>
          <p:nvPr>
            <p:ph type="title"/>
          </p:nvPr>
        </p:nvSpPr>
        <p:spPr>
          <a:xfrm>
            <a:off x="620176" y="1348519"/>
            <a:ext cx="3805675" cy="775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sz="2800">
                <a:solidFill>
                  <a:schemeClr val="lt1"/>
                </a:solidFill>
                <a:latin typeface="Calibri"/>
                <a:ea typeface="Calibri"/>
                <a:cs typeface="Calibri"/>
                <a:sym typeface="Calibri"/>
              </a:rPr>
              <a:t>Content</a:t>
            </a:r>
            <a:endParaRPr sz="2800">
              <a:solidFill>
                <a:schemeClr val="lt1"/>
              </a:solidFill>
              <a:latin typeface="Calibri"/>
              <a:ea typeface="Calibri"/>
              <a:cs typeface="Calibri"/>
              <a:sym typeface="Calibri"/>
            </a:endParaRPr>
          </a:p>
        </p:txBody>
      </p:sp>
      <p:sp>
        <p:nvSpPr>
          <p:cNvPr id="69" name="Google Shape;69;p2"/>
          <p:cNvSpPr txBox="1"/>
          <p:nvPr/>
        </p:nvSpPr>
        <p:spPr>
          <a:xfrm>
            <a:off x="620176" y="1987994"/>
            <a:ext cx="4722000" cy="2693100"/>
          </a:xfrm>
          <a:prstGeom prst="rect">
            <a:avLst/>
          </a:prstGeom>
          <a:noFill/>
          <a:ln>
            <a:noFill/>
          </a:ln>
        </p:spPr>
        <p:txBody>
          <a:bodyPr spcFirstLastPara="1" wrap="square" lIns="91425" tIns="91425" rIns="91425" bIns="91425" anchor="t" anchorCtr="0">
            <a:spAutoFit/>
          </a:bodyPr>
          <a:lstStyle/>
          <a:p>
            <a:pPr marL="228600" marR="0" lvl="0" indent="-228600" algn="l" rtl="0">
              <a:lnSpc>
                <a:spcPct val="100000"/>
              </a:lnSpc>
              <a:spcBef>
                <a:spcPts val="600"/>
              </a:spcBef>
              <a:spcAft>
                <a:spcPts val="0"/>
              </a:spcAft>
              <a:buClr>
                <a:srgbClr val="000000"/>
              </a:buClr>
              <a:buSzPts val="1600"/>
              <a:buFont typeface="Arial"/>
              <a:buNone/>
            </a:pPr>
            <a:r>
              <a:rPr lang="en" sz="1600" b="1" i="0" u="none" strike="noStrike" cap="none">
                <a:solidFill>
                  <a:srgbClr val="000000"/>
                </a:solidFill>
                <a:latin typeface="Avenir"/>
                <a:ea typeface="Avenir"/>
                <a:cs typeface="Avenir"/>
                <a:sym typeface="Avenir"/>
              </a:rPr>
              <a:t>What is DevOps:</a:t>
            </a:r>
            <a:endParaRPr/>
          </a:p>
          <a:p>
            <a:pPr marL="285750" marR="0" lvl="0" indent="-285750" algn="l" rtl="0">
              <a:lnSpc>
                <a:spcPct val="100000"/>
              </a:lnSpc>
              <a:spcBef>
                <a:spcPts val="600"/>
              </a:spcBef>
              <a:spcAft>
                <a:spcPts val="0"/>
              </a:spcAft>
              <a:buClr>
                <a:srgbClr val="000000"/>
              </a:buClr>
              <a:buSzPts val="1600"/>
              <a:buFont typeface="Arial"/>
              <a:buChar char="•"/>
            </a:pPr>
            <a:r>
              <a:rPr lang="en" sz="1600" b="0" i="0" u="none" strike="noStrike" cap="none">
                <a:solidFill>
                  <a:srgbClr val="000000"/>
                </a:solidFill>
                <a:latin typeface="Avenir"/>
                <a:ea typeface="Avenir"/>
                <a:cs typeface="Avenir"/>
                <a:sym typeface="Avenir"/>
              </a:rPr>
              <a:t>Introduction to DevOps</a:t>
            </a:r>
            <a:endParaRPr/>
          </a:p>
          <a:p>
            <a:pPr marL="285750" marR="0" lvl="0" indent="-285750" algn="l" rtl="0">
              <a:lnSpc>
                <a:spcPct val="100000"/>
              </a:lnSpc>
              <a:spcBef>
                <a:spcPts val="600"/>
              </a:spcBef>
              <a:spcAft>
                <a:spcPts val="0"/>
              </a:spcAft>
              <a:buClr>
                <a:srgbClr val="000000"/>
              </a:buClr>
              <a:buSzPts val="1600"/>
              <a:buFont typeface="Arial"/>
              <a:buChar char="•"/>
            </a:pPr>
            <a:r>
              <a:rPr lang="en" sz="1600" b="0" i="0" u="none" strike="noStrike" cap="none">
                <a:solidFill>
                  <a:srgbClr val="000000"/>
                </a:solidFill>
                <a:latin typeface="Avenir"/>
                <a:ea typeface="Avenir"/>
                <a:cs typeface="Avenir"/>
                <a:sym typeface="Avenir"/>
              </a:rPr>
              <a:t>Potential value addition</a:t>
            </a:r>
            <a:endParaRPr/>
          </a:p>
          <a:p>
            <a:pPr marL="228600" marR="0" lvl="0" indent="-228600" algn="l" rtl="0">
              <a:lnSpc>
                <a:spcPct val="100000"/>
              </a:lnSpc>
              <a:spcBef>
                <a:spcPts val="600"/>
              </a:spcBef>
              <a:spcAft>
                <a:spcPts val="0"/>
              </a:spcAft>
              <a:buClr>
                <a:srgbClr val="000000"/>
              </a:buClr>
              <a:buSzPts val="1600"/>
              <a:buFont typeface="Arial"/>
              <a:buNone/>
            </a:pPr>
            <a:r>
              <a:rPr lang="en" sz="1600" b="1" i="0" u="none" strike="noStrike" cap="none">
                <a:solidFill>
                  <a:srgbClr val="000000"/>
                </a:solidFill>
                <a:latin typeface="Avenir"/>
                <a:ea typeface="Avenir"/>
                <a:cs typeface="Avenir"/>
                <a:sym typeface="Avenir"/>
              </a:rPr>
              <a:t>Flairminds’ approach:</a:t>
            </a:r>
            <a:endParaRPr/>
          </a:p>
          <a:p>
            <a:pPr marL="285750" marR="0" lvl="0" indent="-285750" algn="l" rtl="0">
              <a:lnSpc>
                <a:spcPct val="100000"/>
              </a:lnSpc>
              <a:spcBef>
                <a:spcPts val="600"/>
              </a:spcBef>
              <a:spcAft>
                <a:spcPts val="0"/>
              </a:spcAft>
              <a:buClr>
                <a:srgbClr val="000000"/>
              </a:buClr>
              <a:buSzPts val="1600"/>
              <a:buFont typeface="Arial"/>
              <a:buChar char="•"/>
            </a:pPr>
            <a:r>
              <a:rPr lang="en" sz="1600" b="0" i="0" u="none" strike="noStrike" cap="none">
                <a:solidFill>
                  <a:srgbClr val="000000"/>
                </a:solidFill>
                <a:latin typeface="Avenir"/>
                <a:ea typeface="Avenir"/>
                <a:cs typeface="Avenir"/>
                <a:sym typeface="Avenir"/>
              </a:rPr>
              <a:t>Approach at Flairminds</a:t>
            </a:r>
            <a:endParaRPr/>
          </a:p>
          <a:p>
            <a:pPr marL="285750" marR="0" lvl="0" indent="-285750" algn="l" rtl="0">
              <a:lnSpc>
                <a:spcPct val="100000"/>
              </a:lnSpc>
              <a:spcBef>
                <a:spcPts val="600"/>
              </a:spcBef>
              <a:spcAft>
                <a:spcPts val="0"/>
              </a:spcAft>
              <a:buClr>
                <a:srgbClr val="000000"/>
              </a:buClr>
              <a:buSzPts val="1600"/>
              <a:buFont typeface="Arial"/>
              <a:buChar char="•"/>
            </a:pPr>
            <a:r>
              <a:rPr lang="en" sz="1600" b="0" i="0" u="none" strike="noStrike" cap="none">
                <a:solidFill>
                  <a:srgbClr val="000000"/>
                </a:solidFill>
                <a:latin typeface="Avenir"/>
                <a:ea typeface="Avenir"/>
                <a:cs typeface="Avenir"/>
                <a:sym typeface="Avenir"/>
              </a:rPr>
              <a:t>Tools and technological capabilities at Flairminds</a:t>
            </a:r>
            <a:endParaRPr/>
          </a:p>
          <a:p>
            <a:pPr marL="0" marR="0" lvl="0" indent="0" algn="l" rtl="0">
              <a:lnSpc>
                <a:spcPct val="100000"/>
              </a:lnSpc>
              <a:spcBef>
                <a:spcPts val="600"/>
              </a:spcBef>
              <a:spcAft>
                <a:spcPts val="0"/>
              </a:spcAft>
              <a:buClr>
                <a:srgbClr val="000000"/>
              </a:buClr>
              <a:buSzPts val="1600"/>
              <a:buFont typeface="Arial"/>
              <a:buNone/>
            </a:pPr>
            <a:r>
              <a:rPr lang="en" sz="1600" b="1" i="0" u="none" strike="noStrike" cap="none">
                <a:solidFill>
                  <a:srgbClr val="000000"/>
                </a:solidFill>
                <a:latin typeface="Avenir"/>
                <a:ea typeface="Avenir"/>
                <a:cs typeface="Avenir"/>
                <a:sym typeface="Avenir"/>
              </a:rPr>
              <a:t>Case studies</a:t>
            </a:r>
            <a:endParaRPr/>
          </a:p>
        </p:txBody>
      </p:sp>
      <p:pic>
        <p:nvPicPr>
          <p:cNvPr id="70" name="Google Shape;70;p2"/>
          <p:cNvPicPr preferRelativeResize="0"/>
          <p:nvPr/>
        </p:nvPicPr>
        <p:blipFill rotWithShape="1">
          <a:blip r:embed="rId3">
            <a:alphaModFix/>
          </a:blip>
          <a:srcRect b="9288"/>
          <a:stretch/>
        </p:blipFill>
        <p:spPr>
          <a:xfrm>
            <a:off x="4718150" y="126000"/>
            <a:ext cx="4425948" cy="3692224"/>
          </a:xfrm>
          <a:prstGeom prst="rect">
            <a:avLst/>
          </a:prstGeom>
          <a:noFill/>
          <a:ln>
            <a:noFill/>
          </a:ln>
        </p:spPr>
      </p:pic>
      <p:sp>
        <p:nvSpPr>
          <p:cNvPr id="71" name="Google Shape;71;p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sp>
        <p:nvSpPr>
          <p:cNvPr id="72" name="Google Shape;72;p2"/>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76725" y="229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400">
                <a:solidFill>
                  <a:srgbClr val="073763"/>
                </a:solidFill>
                <a:latin typeface="Calibri"/>
                <a:ea typeface="Calibri"/>
                <a:cs typeface="Calibri"/>
                <a:sym typeface="Calibri"/>
              </a:rPr>
              <a:t>Case study C</a:t>
            </a:r>
            <a:br>
              <a:rPr lang="en" sz="2800">
                <a:solidFill>
                  <a:srgbClr val="073763"/>
                </a:solidFill>
                <a:latin typeface="Calibri"/>
                <a:ea typeface="Calibri"/>
                <a:cs typeface="Calibri"/>
                <a:sym typeface="Calibri"/>
              </a:rPr>
            </a:br>
            <a:r>
              <a:rPr lang="en" sz="2400">
                <a:solidFill>
                  <a:srgbClr val="073763"/>
                </a:solidFill>
                <a:latin typeface="Calibri"/>
                <a:ea typeface="Calibri"/>
                <a:cs typeface="Calibri"/>
                <a:sym typeface="Calibri"/>
              </a:rPr>
              <a:t>Leading DevOps automation company Contd.</a:t>
            </a:r>
            <a:endParaRPr sz="2800">
              <a:solidFill>
                <a:srgbClr val="073763"/>
              </a:solidFill>
              <a:latin typeface="Calibri"/>
              <a:ea typeface="Calibri"/>
              <a:cs typeface="Calibri"/>
              <a:sym typeface="Calibri"/>
            </a:endParaRPr>
          </a:p>
        </p:txBody>
      </p:sp>
      <p:sp>
        <p:nvSpPr>
          <p:cNvPr id="299" name="Google Shape;299;p37"/>
          <p:cNvSpPr txBox="1">
            <a:spLocks noGrp="1"/>
          </p:cNvSpPr>
          <p:nvPr>
            <p:ph type="sldNum" idx="12"/>
          </p:nvPr>
        </p:nvSpPr>
        <p:spPr>
          <a:xfrm>
            <a:off x="8490250" y="48444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sp>
        <p:nvSpPr>
          <p:cNvPr id="300" name="Google Shape;300;p37"/>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301" name="Google Shape;301;p37"/>
          <p:cNvSpPr txBox="1"/>
          <p:nvPr/>
        </p:nvSpPr>
        <p:spPr>
          <a:xfrm>
            <a:off x="176725" y="765511"/>
            <a:ext cx="13660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73763"/>
                </a:solidFill>
                <a:latin typeface="Calibri"/>
                <a:ea typeface="Calibri"/>
                <a:cs typeface="Calibri"/>
                <a:sym typeface="Calibri"/>
              </a:rPr>
              <a:t>ARCHITECTURE:</a:t>
            </a:r>
            <a:endParaRPr/>
          </a:p>
        </p:txBody>
      </p:sp>
      <p:pic>
        <p:nvPicPr>
          <p:cNvPr id="302" name="Google Shape;302;p37" descr="Diagram&#10;&#10;Description automatically generated"/>
          <p:cNvPicPr preferRelativeResize="0"/>
          <p:nvPr/>
        </p:nvPicPr>
        <p:blipFill rotWithShape="1">
          <a:blip r:embed="rId3">
            <a:alphaModFix/>
          </a:blip>
          <a:srcRect/>
          <a:stretch/>
        </p:blipFill>
        <p:spPr>
          <a:xfrm>
            <a:off x="1456212" y="990302"/>
            <a:ext cx="5964382" cy="40090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6"/>
        <p:cNvGrpSpPr/>
        <p:nvPr/>
      </p:nvGrpSpPr>
      <p:grpSpPr>
        <a:xfrm>
          <a:off x="0" y="0"/>
          <a:ext cx="0" cy="0"/>
          <a:chOff x="0" y="0"/>
          <a:chExt cx="0" cy="0"/>
        </a:xfrm>
      </p:grpSpPr>
      <p:sp>
        <p:nvSpPr>
          <p:cNvPr id="307" name="Google Shape;307;p20"/>
          <p:cNvSpPr txBox="1">
            <a:spLocks noGrp="1"/>
          </p:cNvSpPr>
          <p:nvPr>
            <p:ph type="body" idx="1"/>
          </p:nvPr>
        </p:nvSpPr>
        <p:spPr>
          <a:xfrm>
            <a:off x="882400" y="1018475"/>
            <a:ext cx="2699400" cy="3527700"/>
          </a:xfrm>
          <a:prstGeom prst="rect">
            <a:avLst/>
          </a:prstGeom>
          <a:noFill/>
          <a:ln>
            <a:noFill/>
          </a:ln>
        </p:spPr>
        <p:txBody>
          <a:bodyPr spcFirstLastPara="1" wrap="square" lIns="91425" tIns="91425" rIns="91425" bIns="91425" anchor="t" anchorCtr="0">
            <a:normAutofit/>
          </a:bodyPr>
          <a:lstStyle/>
          <a:p>
            <a:pPr marL="457200" lvl="0" indent="-327025" algn="l" rtl="0">
              <a:lnSpc>
                <a:spcPct val="120000"/>
              </a:lnSpc>
              <a:spcBef>
                <a:spcPts val="0"/>
              </a:spcBef>
              <a:spcAft>
                <a:spcPts val="0"/>
              </a:spcAft>
              <a:buClr>
                <a:schemeClr val="lt1"/>
              </a:buClr>
              <a:buSzPts val="1550"/>
              <a:buFont typeface="Calibri"/>
              <a:buChar char="●"/>
            </a:pPr>
            <a:r>
              <a:rPr lang="en" sz="1650" b="1">
                <a:solidFill>
                  <a:schemeClr val="lt1"/>
                </a:solidFill>
                <a:latin typeface="Calibri"/>
                <a:ea typeface="Calibri"/>
                <a:cs typeface="Calibri"/>
                <a:sym typeface="Calibri"/>
              </a:rPr>
              <a:t>PUNE OFFICE</a:t>
            </a:r>
            <a:endParaRPr sz="1650" b="1">
              <a:solidFill>
                <a:schemeClr val="lt1"/>
              </a:solidFill>
              <a:latin typeface="Calibri"/>
              <a:ea typeface="Calibri"/>
              <a:cs typeface="Calibri"/>
              <a:sym typeface="Calibri"/>
            </a:endParaRPr>
          </a:p>
          <a:p>
            <a:pPr marL="571500" lvl="0" indent="0" algn="l" rtl="0">
              <a:lnSpc>
                <a:spcPct val="115000"/>
              </a:lnSpc>
              <a:spcBef>
                <a:spcPts val="400"/>
              </a:spcBef>
              <a:spcAft>
                <a:spcPts val="0"/>
              </a:spcAft>
              <a:buSzPts val="1800"/>
              <a:buNone/>
            </a:pPr>
            <a:r>
              <a:rPr lang="en" sz="1250">
                <a:solidFill>
                  <a:schemeClr val="lt1"/>
                </a:solidFill>
                <a:latin typeface="Calibri"/>
                <a:ea typeface="Calibri"/>
                <a:cs typeface="Calibri"/>
                <a:sym typeface="Calibri"/>
              </a:rPr>
              <a:t>FlairMinds Software Pvt. Ltd. 11, Soormani, 163 D.P.Road, Aundh, Pune, opposite DAV School, 411007, India</a:t>
            </a:r>
            <a:endParaRPr sz="1250">
              <a:solidFill>
                <a:schemeClr val="lt1"/>
              </a:solidFill>
              <a:latin typeface="Calibri"/>
              <a:ea typeface="Calibri"/>
              <a:cs typeface="Calibri"/>
              <a:sym typeface="Calibri"/>
            </a:endParaRPr>
          </a:p>
          <a:p>
            <a:pPr marL="571500" lvl="0" indent="0" algn="l" rtl="0">
              <a:lnSpc>
                <a:spcPct val="115000"/>
              </a:lnSpc>
              <a:spcBef>
                <a:spcPts val="400"/>
              </a:spcBef>
              <a:spcAft>
                <a:spcPts val="0"/>
              </a:spcAft>
              <a:buSzPts val="1800"/>
              <a:buNone/>
            </a:pPr>
            <a:endParaRPr sz="1250">
              <a:solidFill>
                <a:schemeClr val="lt1"/>
              </a:solidFill>
              <a:latin typeface="Calibri"/>
              <a:ea typeface="Calibri"/>
              <a:cs typeface="Calibri"/>
              <a:sym typeface="Calibri"/>
            </a:endParaRPr>
          </a:p>
          <a:p>
            <a:pPr marL="571500" lvl="0" indent="0" algn="l" rtl="0">
              <a:lnSpc>
                <a:spcPct val="115000"/>
              </a:lnSpc>
              <a:spcBef>
                <a:spcPts val="1500"/>
              </a:spcBef>
              <a:spcAft>
                <a:spcPts val="0"/>
              </a:spcAft>
              <a:buSzPts val="1800"/>
              <a:buNone/>
            </a:pPr>
            <a:endParaRPr sz="1250">
              <a:solidFill>
                <a:schemeClr val="lt1"/>
              </a:solidFill>
              <a:latin typeface="Calibri"/>
              <a:ea typeface="Calibri"/>
              <a:cs typeface="Calibri"/>
              <a:sym typeface="Calibri"/>
            </a:endParaRPr>
          </a:p>
          <a:p>
            <a:pPr marL="571500" lvl="0" indent="0" algn="l" rtl="0">
              <a:lnSpc>
                <a:spcPct val="115000"/>
              </a:lnSpc>
              <a:spcBef>
                <a:spcPts val="1500"/>
              </a:spcBef>
              <a:spcAft>
                <a:spcPts val="0"/>
              </a:spcAft>
              <a:buSzPts val="1800"/>
              <a:buNone/>
            </a:pPr>
            <a:endParaRPr sz="1250">
              <a:solidFill>
                <a:schemeClr val="lt1"/>
              </a:solidFill>
              <a:latin typeface="Calibri"/>
              <a:ea typeface="Calibri"/>
              <a:cs typeface="Calibri"/>
              <a:sym typeface="Calibri"/>
            </a:endParaRPr>
          </a:p>
          <a:p>
            <a:pPr marL="457200" lvl="0" indent="0" algn="l" rtl="0">
              <a:lnSpc>
                <a:spcPct val="115000"/>
              </a:lnSpc>
              <a:spcBef>
                <a:spcPts val="1500"/>
              </a:spcBef>
              <a:spcAft>
                <a:spcPts val="1200"/>
              </a:spcAft>
              <a:buSzPts val="1800"/>
              <a:buNone/>
            </a:pPr>
            <a:endParaRPr>
              <a:solidFill>
                <a:schemeClr val="lt1"/>
              </a:solidFill>
              <a:latin typeface="Calibri"/>
              <a:ea typeface="Calibri"/>
              <a:cs typeface="Calibri"/>
              <a:sym typeface="Calibri"/>
            </a:endParaRPr>
          </a:p>
        </p:txBody>
      </p:sp>
      <p:sp>
        <p:nvSpPr>
          <p:cNvPr id="308" name="Google Shape;308;p20"/>
          <p:cNvSpPr txBox="1"/>
          <p:nvPr/>
        </p:nvSpPr>
        <p:spPr>
          <a:xfrm>
            <a:off x="311700" y="100563"/>
            <a:ext cx="6395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800" b="0" i="0" u="none" strike="noStrike" cap="none">
                <a:solidFill>
                  <a:srgbClr val="073763"/>
                </a:solidFill>
                <a:latin typeface="Calibri"/>
                <a:ea typeface="Calibri"/>
                <a:cs typeface="Calibri"/>
                <a:sym typeface="Calibri"/>
              </a:rPr>
              <a:t>Contact</a:t>
            </a:r>
            <a:endParaRPr sz="2800" b="0" i="0" u="none" strike="noStrike" cap="none">
              <a:solidFill>
                <a:srgbClr val="073763"/>
              </a:solidFill>
              <a:latin typeface="Calibri"/>
              <a:ea typeface="Calibri"/>
              <a:cs typeface="Calibri"/>
              <a:sym typeface="Calibri"/>
            </a:endParaRPr>
          </a:p>
        </p:txBody>
      </p:sp>
      <p:sp>
        <p:nvSpPr>
          <p:cNvPr id="309" name="Google Shape;309;p20"/>
          <p:cNvSpPr txBox="1"/>
          <p:nvPr/>
        </p:nvSpPr>
        <p:spPr>
          <a:xfrm>
            <a:off x="1437700" y="3333975"/>
            <a:ext cx="21441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alibri"/>
                <a:ea typeface="Calibri"/>
                <a:cs typeface="Calibri"/>
                <a:sym typeface="Calibri"/>
              </a:rPr>
              <a:t>sales@flairminds.com</a:t>
            </a:r>
            <a:endParaRPr sz="1500" b="0" i="0" u="none" strike="noStrike" cap="none">
              <a:solidFill>
                <a:srgbClr val="000000"/>
              </a:solidFill>
              <a:latin typeface="Calibri"/>
              <a:ea typeface="Calibri"/>
              <a:cs typeface="Calibri"/>
              <a:sym typeface="Calibri"/>
            </a:endParaRPr>
          </a:p>
        </p:txBody>
      </p:sp>
      <p:pic>
        <p:nvPicPr>
          <p:cNvPr id="310" name="Google Shape;310;p20"/>
          <p:cNvPicPr preferRelativeResize="0"/>
          <p:nvPr/>
        </p:nvPicPr>
        <p:blipFill rotWithShape="1">
          <a:blip r:embed="rId3">
            <a:alphaModFix/>
          </a:blip>
          <a:srcRect l="6752" t="6750" r="7225" b="7469"/>
          <a:stretch/>
        </p:blipFill>
        <p:spPr>
          <a:xfrm>
            <a:off x="1036375" y="3333975"/>
            <a:ext cx="401325" cy="400200"/>
          </a:xfrm>
          <a:prstGeom prst="rect">
            <a:avLst/>
          </a:prstGeom>
          <a:noFill/>
          <a:ln>
            <a:noFill/>
          </a:ln>
        </p:spPr>
      </p:pic>
      <p:pic>
        <p:nvPicPr>
          <p:cNvPr id="311" name="Google Shape;311;p20"/>
          <p:cNvPicPr preferRelativeResize="0"/>
          <p:nvPr/>
        </p:nvPicPr>
        <p:blipFill rotWithShape="1">
          <a:blip r:embed="rId4">
            <a:alphaModFix/>
          </a:blip>
          <a:srcRect/>
          <a:stretch/>
        </p:blipFill>
        <p:spPr>
          <a:xfrm>
            <a:off x="3668550" y="3297825"/>
            <a:ext cx="401325" cy="416967"/>
          </a:xfrm>
          <a:prstGeom prst="rect">
            <a:avLst/>
          </a:prstGeom>
          <a:noFill/>
          <a:ln>
            <a:noFill/>
          </a:ln>
        </p:spPr>
      </p:pic>
      <p:sp>
        <p:nvSpPr>
          <p:cNvPr id="312" name="Google Shape;312;p20"/>
          <p:cNvSpPr txBox="1"/>
          <p:nvPr/>
        </p:nvSpPr>
        <p:spPr>
          <a:xfrm>
            <a:off x="4069875" y="3353175"/>
            <a:ext cx="2144100" cy="3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50"/>
              <a:buFont typeface="Arial"/>
              <a:buNone/>
            </a:pPr>
            <a:r>
              <a:rPr lang="en" sz="1250" b="0" i="0" u="none" strike="noStrike" cap="none">
                <a:solidFill>
                  <a:schemeClr val="lt1"/>
                </a:solidFill>
                <a:highlight>
                  <a:srgbClr val="FFFFFF"/>
                </a:highlight>
                <a:latin typeface="Calibri"/>
                <a:ea typeface="Calibri"/>
                <a:cs typeface="Calibri"/>
                <a:sym typeface="Calibri"/>
              </a:rPr>
              <a:t>+91 9967 650 472</a:t>
            </a:r>
            <a:endParaRPr sz="1700" b="0" i="0" u="none" strike="noStrike" cap="none">
              <a:solidFill>
                <a:schemeClr val="lt1"/>
              </a:solidFill>
              <a:latin typeface="Calibri"/>
              <a:ea typeface="Calibri"/>
              <a:cs typeface="Calibri"/>
              <a:sym typeface="Calibri"/>
            </a:endParaRPr>
          </a:p>
        </p:txBody>
      </p:sp>
      <p:sp>
        <p:nvSpPr>
          <p:cNvPr id="313" name="Google Shape;313;p20">
            <a:hlinkClick r:id="rId5"/>
          </p:cNvPr>
          <p:cNvSpPr txBox="1"/>
          <p:nvPr/>
        </p:nvSpPr>
        <p:spPr>
          <a:xfrm>
            <a:off x="6213975" y="3306225"/>
            <a:ext cx="1519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FlairMinds</a:t>
            </a:r>
            <a:endParaRPr sz="1400" b="0" i="0" u="none" strike="noStrike" cap="none">
              <a:solidFill>
                <a:srgbClr val="000000"/>
              </a:solidFill>
              <a:latin typeface="Calibri"/>
              <a:ea typeface="Calibri"/>
              <a:cs typeface="Calibri"/>
              <a:sym typeface="Calibri"/>
            </a:endParaRPr>
          </a:p>
        </p:txBody>
      </p:sp>
      <p:pic>
        <p:nvPicPr>
          <p:cNvPr id="314" name="Google Shape;314;p20"/>
          <p:cNvPicPr preferRelativeResize="0"/>
          <p:nvPr/>
        </p:nvPicPr>
        <p:blipFill rotWithShape="1">
          <a:blip r:embed="rId6">
            <a:alphaModFix/>
          </a:blip>
          <a:srcRect/>
          <a:stretch/>
        </p:blipFill>
        <p:spPr>
          <a:xfrm>
            <a:off x="5812650" y="3305650"/>
            <a:ext cx="401325" cy="401325"/>
          </a:xfrm>
          <a:prstGeom prst="rect">
            <a:avLst/>
          </a:prstGeom>
          <a:noFill/>
          <a:ln>
            <a:noFill/>
          </a:ln>
        </p:spPr>
      </p:pic>
      <p:sp>
        <p:nvSpPr>
          <p:cNvPr id="315" name="Google Shape;315;p2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21</a:t>
            </a:fld>
            <a:endParaRPr/>
          </a:p>
        </p:txBody>
      </p:sp>
      <p:sp>
        <p:nvSpPr>
          <p:cNvPr id="316" name="Google Shape;316;p20"/>
          <p:cNvSpPr txBox="1"/>
          <p:nvPr/>
        </p:nvSpPr>
        <p:spPr>
          <a:xfrm>
            <a:off x="3641925" y="1018475"/>
            <a:ext cx="3000000" cy="1618200"/>
          </a:xfrm>
          <a:prstGeom prst="rect">
            <a:avLst/>
          </a:prstGeom>
          <a:noFill/>
          <a:ln>
            <a:noFill/>
          </a:ln>
        </p:spPr>
        <p:txBody>
          <a:bodyPr spcFirstLastPara="1" wrap="square" lIns="91425" tIns="91425" rIns="91425" bIns="91425" anchor="t" anchorCtr="0">
            <a:spAutoFit/>
          </a:bodyPr>
          <a:lstStyle/>
          <a:p>
            <a:pPr marL="457200" marR="0" lvl="0" indent="-327025" algn="l" rtl="0">
              <a:lnSpc>
                <a:spcPct val="120000"/>
              </a:lnSpc>
              <a:spcBef>
                <a:spcPts val="1500"/>
              </a:spcBef>
              <a:spcAft>
                <a:spcPts val="0"/>
              </a:spcAft>
              <a:buClr>
                <a:schemeClr val="lt1"/>
              </a:buClr>
              <a:buSzPts val="1550"/>
              <a:buFont typeface="Calibri"/>
              <a:buChar char="●"/>
            </a:pPr>
            <a:r>
              <a:rPr lang="en" sz="1650" b="1" i="0" u="none" strike="noStrike" cap="none">
                <a:solidFill>
                  <a:schemeClr val="lt1"/>
                </a:solidFill>
                <a:latin typeface="Calibri"/>
                <a:ea typeface="Calibri"/>
                <a:cs typeface="Calibri"/>
                <a:sym typeface="Calibri"/>
              </a:rPr>
              <a:t>NAGPUR OFFICE</a:t>
            </a:r>
            <a:endParaRPr sz="1650" b="1" i="0" u="none" strike="noStrike" cap="none">
              <a:solidFill>
                <a:schemeClr val="lt1"/>
              </a:solidFill>
              <a:latin typeface="Calibri"/>
              <a:ea typeface="Calibri"/>
              <a:cs typeface="Calibri"/>
              <a:sym typeface="Calibri"/>
            </a:endParaRPr>
          </a:p>
          <a:p>
            <a:pPr marL="571500" marR="0" lvl="0" indent="0" algn="l" rtl="0">
              <a:lnSpc>
                <a:spcPct val="115000"/>
              </a:lnSpc>
              <a:spcBef>
                <a:spcPts val="400"/>
              </a:spcBef>
              <a:spcAft>
                <a:spcPts val="0"/>
              </a:spcAft>
              <a:buClr>
                <a:srgbClr val="000000"/>
              </a:buClr>
              <a:buSzPts val="1250"/>
              <a:buFont typeface="Arial"/>
              <a:buNone/>
            </a:pPr>
            <a:r>
              <a:rPr lang="en" sz="1250" b="0" i="0" u="none" strike="noStrike" cap="none">
                <a:solidFill>
                  <a:schemeClr val="lt1"/>
                </a:solidFill>
                <a:latin typeface="Calibri"/>
                <a:ea typeface="Calibri"/>
                <a:cs typeface="Calibri"/>
                <a:sym typeface="Calibri"/>
              </a:rPr>
              <a:t>Infosane Technologies llp Nagpur, Shop No. 168, RAJAT SANKUL Opp. S.T. Stand, Near Hotel Rahul Deluxe GANESH PETH, Nagpur, Maharashtra 441108,India</a:t>
            </a:r>
            <a:endParaRPr sz="1400" b="0" i="0" u="none" strike="noStrike" cap="none">
              <a:solidFill>
                <a:srgbClr val="000000"/>
              </a:solidFill>
              <a:latin typeface="Calibri"/>
              <a:ea typeface="Calibri"/>
              <a:cs typeface="Calibri"/>
              <a:sym typeface="Calibri"/>
            </a:endParaRPr>
          </a:p>
        </p:txBody>
      </p:sp>
      <p:pic>
        <p:nvPicPr>
          <p:cNvPr id="317" name="Google Shape;317;p20"/>
          <p:cNvPicPr preferRelativeResize="0"/>
          <p:nvPr/>
        </p:nvPicPr>
        <p:blipFill rotWithShape="1">
          <a:blip r:embed="rId7">
            <a:alphaModFix/>
          </a:blip>
          <a:srcRect l="48410"/>
          <a:stretch/>
        </p:blipFill>
        <p:spPr>
          <a:xfrm>
            <a:off x="8265775" y="430075"/>
            <a:ext cx="717875" cy="265725"/>
          </a:xfrm>
          <a:prstGeom prst="rect">
            <a:avLst/>
          </a:prstGeom>
          <a:noFill/>
          <a:ln>
            <a:noFill/>
          </a:ln>
        </p:spPr>
      </p:pic>
      <p:sp>
        <p:nvSpPr>
          <p:cNvPr id="318" name="Google Shape;318;p20"/>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3"/>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a:latin typeface="Calibri"/>
                <a:ea typeface="Calibri"/>
                <a:cs typeface="Calibri"/>
                <a:sym typeface="Calibri"/>
              </a:rPr>
              <a:t>Introduction to DevOps</a:t>
            </a:r>
            <a:endParaRPr>
              <a:latin typeface="Calibri"/>
              <a:ea typeface="Calibri"/>
              <a:cs typeface="Calibri"/>
              <a:sym typeface="Calibri"/>
            </a:endParaRPr>
          </a:p>
        </p:txBody>
      </p:sp>
      <p:sp>
        <p:nvSpPr>
          <p:cNvPr id="78" name="Google Shape;78;p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sp>
        <p:nvSpPr>
          <p:cNvPr id="83" name="Google Shape;83;p4"/>
          <p:cNvSpPr txBox="1"/>
          <p:nvPr/>
        </p:nvSpPr>
        <p:spPr>
          <a:xfrm>
            <a:off x="164950" y="4228"/>
            <a:ext cx="44991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73763"/>
                </a:solidFill>
                <a:latin typeface="Calibri"/>
                <a:ea typeface="Calibri"/>
                <a:cs typeface="Calibri"/>
                <a:sym typeface="Calibri"/>
              </a:rPr>
              <a:t>What is DevOps?</a:t>
            </a:r>
            <a:endParaRPr sz="2800" b="0" i="0" u="none" strike="noStrike" cap="none">
              <a:solidFill>
                <a:srgbClr val="073763"/>
              </a:solidFill>
              <a:latin typeface="Calibri"/>
              <a:ea typeface="Calibri"/>
              <a:cs typeface="Calibri"/>
              <a:sym typeface="Calibri"/>
            </a:endParaRPr>
          </a:p>
        </p:txBody>
      </p:sp>
      <p:sp>
        <p:nvSpPr>
          <p:cNvPr id="84" name="Google Shape;84;p4"/>
          <p:cNvSpPr txBox="1"/>
          <p:nvPr/>
        </p:nvSpPr>
        <p:spPr>
          <a:xfrm>
            <a:off x="164950" y="619740"/>
            <a:ext cx="8685089" cy="4170342"/>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DevOps is a software development methodology that improves the collaboration between developers and operations teams using various automation tools. This approach generally helps in building better software faster.</a:t>
            </a:r>
            <a:endParaRPr/>
          </a:p>
          <a:p>
            <a:pPr marL="285750" marR="0" lvl="0" indent="-285750" algn="l" rtl="0">
              <a:lnSpc>
                <a:spcPct val="100000"/>
              </a:lnSpc>
              <a:spcBef>
                <a:spcPts val="12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These automation tools are used to create, develop, analyze, integrate and automate various processes and software infrastructures.</a:t>
            </a:r>
            <a:endParaRPr/>
          </a:p>
          <a:p>
            <a:pPr marL="285750" marR="0" lvl="0" indent="-285750" algn="l" rtl="0">
              <a:lnSpc>
                <a:spcPct val="100000"/>
              </a:lnSpc>
              <a:spcBef>
                <a:spcPts val="12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The primary objective is to unify and create a lifecycle about continuity and consistency to accelerate the process of app production and ultimately helps businesses to deliver continuous value to their customers.</a:t>
            </a:r>
            <a:endParaRPr/>
          </a:p>
          <a:p>
            <a:pPr marL="285750" marR="0" lvl="0" indent="-285750" algn="l" rtl="0">
              <a:lnSpc>
                <a:spcPct val="100000"/>
              </a:lnSpc>
              <a:spcBef>
                <a:spcPts val="12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Examples of this work would be:</a:t>
            </a:r>
            <a:endParaRPr/>
          </a:p>
          <a:p>
            <a:pPr marL="742950" marR="0" lvl="1" indent="-285750" algn="l" rtl="0">
              <a:lnSpc>
                <a:spcPct val="100000"/>
              </a:lnSpc>
              <a:spcBef>
                <a:spcPts val="12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Faster development of software</a:t>
            </a:r>
            <a:endParaRPr/>
          </a:p>
          <a:p>
            <a:pPr marL="742950" marR="0" lvl="1" indent="-285750" algn="l" rtl="0">
              <a:lnSpc>
                <a:spcPct val="100000"/>
              </a:lnSpc>
              <a:spcBef>
                <a:spcPts val="12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Decreased computation cost and operation time</a:t>
            </a:r>
            <a:endParaRPr/>
          </a:p>
          <a:p>
            <a:pPr marL="742950" marR="0" lvl="1" indent="-285750" algn="l" rtl="0">
              <a:lnSpc>
                <a:spcPct val="100000"/>
              </a:lnSpc>
              <a:spcBef>
                <a:spcPts val="12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Less time for integration</a:t>
            </a:r>
            <a:endParaRPr/>
          </a:p>
          <a:p>
            <a:pPr marL="742950" marR="0" lvl="1" indent="-285750" algn="l" rtl="0">
              <a:lnSpc>
                <a:spcPct val="100000"/>
              </a:lnSpc>
              <a:spcBef>
                <a:spcPts val="12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Bug reduction benefits of using DevOps</a:t>
            </a:r>
            <a:endParaRPr/>
          </a:p>
          <a:p>
            <a:pPr marL="742950" marR="0" lvl="1" indent="-285750" algn="l" rtl="0">
              <a:lnSpc>
                <a:spcPct val="100000"/>
              </a:lnSpc>
              <a:spcBef>
                <a:spcPts val="1200"/>
              </a:spcBef>
              <a:spcAft>
                <a:spcPts val="120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Continuous operation of monitoring, testing, deployment, and release</a:t>
            </a:r>
            <a:endParaRPr/>
          </a:p>
        </p:txBody>
      </p:sp>
      <p:sp>
        <p:nvSpPr>
          <p:cNvPr id="85" name="Google Shape;85;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4</a:t>
            </a:fld>
            <a:endParaRPr/>
          </a:p>
        </p:txBody>
      </p:sp>
      <p:sp>
        <p:nvSpPr>
          <p:cNvPr id="86" name="Google Shape;86;p4"/>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pic>
        <p:nvPicPr>
          <p:cNvPr id="87" name="Google Shape;87;p4" descr="Diagram, venn diagram&#10;&#10;Description automatically generated"/>
          <p:cNvPicPr preferRelativeResize="0"/>
          <p:nvPr/>
        </p:nvPicPr>
        <p:blipFill rotWithShape="1">
          <a:blip r:embed="rId3">
            <a:alphaModFix/>
          </a:blip>
          <a:srcRect/>
          <a:stretch/>
        </p:blipFill>
        <p:spPr>
          <a:xfrm>
            <a:off x="6229350" y="2467178"/>
            <a:ext cx="2620689" cy="25357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6"/>
          <p:cNvSpPr txBox="1"/>
          <p:nvPr/>
        </p:nvSpPr>
        <p:spPr>
          <a:xfrm>
            <a:off x="164950" y="4228"/>
            <a:ext cx="44991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73763"/>
                </a:solidFill>
                <a:latin typeface="Calibri"/>
                <a:ea typeface="Calibri"/>
                <a:cs typeface="Calibri"/>
                <a:sym typeface="Calibri"/>
              </a:rPr>
              <a:t>Benefits of using DevOps</a:t>
            </a:r>
            <a:endParaRPr sz="2800" b="0" i="0" u="none" strike="noStrike" cap="none">
              <a:solidFill>
                <a:srgbClr val="073763"/>
              </a:solidFill>
              <a:latin typeface="Calibri"/>
              <a:ea typeface="Calibri"/>
              <a:cs typeface="Calibri"/>
              <a:sym typeface="Calibri"/>
            </a:endParaRPr>
          </a:p>
        </p:txBody>
      </p:sp>
      <p:sp>
        <p:nvSpPr>
          <p:cNvPr id="93" name="Google Shape;93;p6"/>
          <p:cNvSpPr txBox="1"/>
          <p:nvPr/>
        </p:nvSpPr>
        <p:spPr>
          <a:xfrm>
            <a:off x="164950" y="492740"/>
            <a:ext cx="8685089" cy="4539674"/>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DevOps has the potential to add value that can affect the core fundamentals such as development, operations, cost optimization, and security when building an application.</a:t>
            </a:r>
            <a:endParaRPr/>
          </a:p>
          <a:p>
            <a:pPr marL="285750" marR="0" lvl="0"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Development:</a:t>
            </a:r>
            <a:endParaRPr/>
          </a:p>
          <a:p>
            <a:pPr marL="742950" marR="0" lvl="1"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Infrastructure As Code approach</a:t>
            </a:r>
            <a:endParaRPr/>
          </a:p>
          <a:p>
            <a:pPr marL="742950" marR="0" lvl="1"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Creation and automation of development infrastructure</a:t>
            </a:r>
            <a:endParaRPr/>
          </a:p>
          <a:p>
            <a:pPr marL="742950" marR="0" lvl="1"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Highly reduced failures and time of implementation</a:t>
            </a:r>
            <a:endParaRPr/>
          </a:p>
          <a:p>
            <a:pPr marL="285750" marR="0" lvl="0"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Operations:</a:t>
            </a:r>
            <a:endParaRPr/>
          </a:p>
          <a:p>
            <a:pPr marL="742950" marR="0" lvl="1"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Process automation</a:t>
            </a:r>
            <a:endParaRPr/>
          </a:p>
          <a:p>
            <a:pPr marL="742950" marR="0" lvl="1"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Higher rate of success for transformation projects and digitalization strategies</a:t>
            </a:r>
            <a:endParaRPr/>
          </a:p>
          <a:p>
            <a:pPr marL="742950" marR="0" lvl="1"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Standardization of processes for faster delivery and easier replication</a:t>
            </a:r>
            <a:endParaRPr/>
          </a:p>
          <a:p>
            <a:pPr marL="285750" marR="0" lvl="0"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Cost Optimization:</a:t>
            </a:r>
            <a:endParaRPr/>
          </a:p>
          <a:p>
            <a:pPr marL="742950" marR="0" lvl="1"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Maximum utilization of investment</a:t>
            </a:r>
            <a:endParaRPr/>
          </a:p>
          <a:p>
            <a:pPr marL="742950" marR="0" lvl="1"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Savings on upgrades and maintenance due to increased production efficiency</a:t>
            </a:r>
            <a:endParaRPr/>
          </a:p>
          <a:p>
            <a:pPr marL="285750" marR="0" lvl="0"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Security:</a:t>
            </a:r>
            <a:endParaRPr/>
          </a:p>
          <a:p>
            <a:pPr marL="742950" marR="0" lvl="1" indent="-285750" algn="l" rtl="0">
              <a:lnSpc>
                <a:spcPct val="100000"/>
              </a:lnSpc>
              <a:spcBef>
                <a:spcPts val="600"/>
              </a:spcBef>
              <a:spcAft>
                <a:spcPts val="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Increased security for operations</a:t>
            </a:r>
            <a:endParaRPr/>
          </a:p>
          <a:p>
            <a:pPr marL="742950" marR="0" lvl="1" indent="-285750" algn="l" rtl="0">
              <a:lnSpc>
                <a:spcPct val="100000"/>
              </a:lnSpc>
              <a:spcBef>
                <a:spcPts val="600"/>
              </a:spcBef>
              <a:spcAft>
                <a:spcPts val="600"/>
              </a:spcAft>
              <a:buClr>
                <a:srgbClr val="000000"/>
              </a:buClr>
              <a:buSzPts val="1300"/>
              <a:buFont typeface="Noto Sans Symbols"/>
              <a:buChar char="✔"/>
            </a:pPr>
            <a:r>
              <a:rPr lang="en" sz="1300" b="0" i="0" u="none" strike="noStrike" cap="none">
                <a:solidFill>
                  <a:srgbClr val="000000"/>
                </a:solidFill>
                <a:latin typeface="Avenir"/>
                <a:ea typeface="Avenir"/>
                <a:cs typeface="Avenir"/>
                <a:sym typeface="Avenir"/>
              </a:rPr>
              <a:t>High overall reliability, availability, and scalability with minimal risk</a:t>
            </a:r>
            <a:endParaRPr sz="1300" b="0" i="0" u="none" strike="noStrike" cap="none">
              <a:solidFill>
                <a:srgbClr val="000000"/>
              </a:solidFill>
              <a:latin typeface="Avenir"/>
              <a:ea typeface="Avenir"/>
              <a:cs typeface="Avenir"/>
              <a:sym typeface="Avenir"/>
            </a:endParaRPr>
          </a:p>
        </p:txBody>
      </p:sp>
      <p:sp>
        <p:nvSpPr>
          <p:cNvPr id="94" name="Google Shape;94;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5</a:t>
            </a:fld>
            <a:endParaRPr/>
          </a:p>
        </p:txBody>
      </p:sp>
      <p:sp>
        <p:nvSpPr>
          <p:cNvPr id="95" name="Google Shape;95;p6"/>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pic>
        <p:nvPicPr>
          <p:cNvPr id="96" name="Google Shape;96;p6" descr="Diagram&#10;&#10;Description automatically generated"/>
          <p:cNvPicPr preferRelativeResize="0"/>
          <p:nvPr/>
        </p:nvPicPr>
        <p:blipFill rotWithShape="1">
          <a:blip r:embed="rId3">
            <a:alphaModFix/>
          </a:blip>
          <a:srcRect l="4304" t="2227" r="5278" b="3596"/>
          <a:stretch/>
        </p:blipFill>
        <p:spPr>
          <a:xfrm>
            <a:off x="5467950" y="1031876"/>
            <a:ext cx="3121416" cy="162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7"/>
          <p:cNvSpPr txBox="1"/>
          <p:nvPr/>
        </p:nvSpPr>
        <p:spPr>
          <a:xfrm>
            <a:off x="172775" y="0"/>
            <a:ext cx="6395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2800" b="0" i="0" u="none" strike="noStrike" cap="none">
                <a:solidFill>
                  <a:srgbClr val="073763"/>
                </a:solidFill>
                <a:latin typeface="Calibri"/>
                <a:ea typeface="Calibri"/>
                <a:cs typeface="Calibri"/>
                <a:sym typeface="Calibri"/>
              </a:rPr>
              <a:t>Increasing efficiency across industries</a:t>
            </a:r>
            <a:endParaRPr sz="2800" b="0" i="0" u="none" strike="noStrike" cap="none">
              <a:solidFill>
                <a:srgbClr val="073763"/>
              </a:solidFill>
              <a:latin typeface="Calibri"/>
              <a:ea typeface="Calibri"/>
              <a:cs typeface="Calibri"/>
              <a:sym typeface="Calibri"/>
            </a:endParaRPr>
          </a:p>
        </p:txBody>
      </p:sp>
      <p:sp>
        <p:nvSpPr>
          <p:cNvPr id="102" name="Google Shape;102;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6</a:t>
            </a:fld>
            <a:endParaRPr/>
          </a:p>
        </p:txBody>
      </p:sp>
      <p:sp>
        <p:nvSpPr>
          <p:cNvPr id="103" name="Google Shape;103;p7"/>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104" name="Google Shape;104;p7"/>
          <p:cNvSpPr txBox="1"/>
          <p:nvPr/>
        </p:nvSpPr>
        <p:spPr>
          <a:xfrm>
            <a:off x="228599" y="920680"/>
            <a:ext cx="660082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Industries can benefit from using DevOps even if they are not tech-centric.</a:t>
            </a:r>
            <a:endParaRPr/>
          </a:p>
        </p:txBody>
      </p:sp>
      <p:sp>
        <p:nvSpPr>
          <p:cNvPr id="105" name="Google Shape;105;p7"/>
          <p:cNvSpPr txBox="1"/>
          <p:nvPr/>
        </p:nvSpPr>
        <p:spPr>
          <a:xfrm>
            <a:off x="2736056" y="1763532"/>
            <a:ext cx="608361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DevOps approach mainly works on automating and structuring various processes and infrastructures</a:t>
            </a:r>
            <a:endParaRPr/>
          </a:p>
        </p:txBody>
      </p:sp>
      <p:sp>
        <p:nvSpPr>
          <p:cNvPr id="106" name="Google Shape;106;p7"/>
          <p:cNvSpPr txBox="1"/>
          <p:nvPr/>
        </p:nvSpPr>
        <p:spPr>
          <a:xfrm>
            <a:off x="324327" y="2775714"/>
            <a:ext cx="650509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Different solutions can be implemented in accordance with each industry and in accordance with some specific needs.</a:t>
            </a:r>
            <a:endParaRPr/>
          </a:p>
        </p:txBody>
      </p:sp>
      <p:sp>
        <p:nvSpPr>
          <p:cNvPr id="107" name="Google Shape;107;p7"/>
          <p:cNvSpPr txBox="1"/>
          <p:nvPr/>
        </p:nvSpPr>
        <p:spPr>
          <a:xfrm>
            <a:off x="2521745" y="3812035"/>
            <a:ext cx="641430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Each of these options results in increased throughput in terms of optimization, scalability, decreased costs for production and maintenance, and simplified process automations for decreased errors.</a:t>
            </a:r>
            <a:endParaRPr/>
          </a:p>
        </p:txBody>
      </p:sp>
      <p:pic>
        <p:nvPicPr>
          <p:cNvPr id="108" name="Google Shape;108;p7" descr="A picture containing graphical user interface&#10;&#10;Description automatically generated"/>
          <p:cNvPicPr preferRelativeResize="0"/>
          <p:nvPr/>
        </p:nvPicPr>
        <p:blipFill rotWithShape="1">
          <a:blip r:embed="rId3">
            <a:alphaModFix/>
          </a:blip>
          <a:srcRect l="6340" t="7499" r="6042" b="13195"/>
          <a:stretch/>
        </p:blipFill>
        <p:spPr>
          <a:xfrm>
            <a:off x="6400799" y="628808"/>
            <a:ext cx="857250" cy="829644"/>
          </a:xfrm>
          <a:prstGeom prst="rect">
            <a:avLst/>
          </a:prstGeom>
          <a:noFill/>
          <a:ln>
            <a:noFill/>
          </a:ln>
        </p:spPr>
      </p:pic>
      <p:pic>
        <p:nvPicPr>
          <p:cNvPr id="109" name="Google Shape;109;p7" descr="Diagram&#10;&#10;Description automatically generated"/>
          <p:cNvPicPr preferRelativeResize="0"/>
          <p:nvPr/>
        </p:nvPicPr>
        <p:blipFill rotWithShape="1">
          <a:blip r:embed="rId4">
            <a:alphaModFix/>
          </a:blip>
          <a:srcRect/>
          <a:stretch/>
        </p:blipFill>
        <p:spPr>
          <a:xfrm>
            <a:off x="324327" y="1311900"/>
            <a:ext cx="2269958" cy="1259850"/>
          </a:xfrm>
          <a:prstGeom prst="rect">
            <a:avLst/>
          </a:prstGeom>
          <a:noFill/>
          <a:ln>
            <a:noFill/>
          </a:ln>
        </p:spPr>
      </p:pic>
      <p:pic>
        <p:nvPicPr>
          <p:cNvPr id="110" name="Google Shape;110;p7" descr="Diagram&#10;&#10;Description automatically generated"/>
          <p:cNvPicPr preferRelativeResize="0"/>
          <p:nvPr/>
        </p:nvPicPr>
        <p:blipFill rotWithShape="1">
          <a:blip r:embed="rId5">
            <a:alphaModFix/>
          </a:blip>
          <a:srcRect l="2221" t="17769" r="3148" b="15833"/>
          <a:stretch/>
        </p:blipFill>
        <p:spPr>
          <a:xfrm>
            <a:off x="6919205" y="2512023"/>
            <a:ext cx="2016846" cy="943424"/>
          </a:xfrm>
          <a:prstGeom prst="rect">
            <a:avLst/>
          </a:prstGeom>
          <a:noFill/>
          <a:ln>
            <a:noFill/>
          </a:ln>
        </p:spPr>
      </p:pic>
      <p:pic>
        <p:nvPicPr>
          <p:cNvPr id="111" name="Google Shape;111;p7" descr="Logo, company name&#10;&#10;Description automatically generated"/>
          <p:cNvPicPr preferRelativeResize="0"/>
          <p:nvPr/>
        </p:nvPicPr>
        <p:blipFill rotWithShape="1">
          <a:blip r:embed="rId6">
            <a:alphaModFix/>
          </a:blip>
          <a:srcRect l="20555" t="21944" r="19861" b="21110"/>
          <a:stretch/>
        </p:blipFill>
        <p:spPr>
          <a:xfrm>
            <a:off x="653750" y="3494368"/>
            <a:ext cx="1414463" cy="13518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sp>
        <p:nvSpPr>
          <p:cNvPr id="116" name="Google Shape;116;g1674b2257ed_0_240"/>
          <p:cNvSpPr txBox="1"/>
          <p:nvPr/>
        </p:nvSpPr>
        <p:spPr>
          <a:xfrm>
            <a:off x="172775" y="0"/>
            <a:ext cx="6395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2800" b="0" i="0" u="none" strike="noStrike" cap="none">
                <a:solidFill>
                  <a:srgbClr val="073763"/>
                </a:solidFill>
                <a:latin typeface="Calibri"/>
                <a:ea typeface="Calibri"/>
                <a:cs typeface="Calibri"/>
                <a:sym typeface="Calibri"/>
              </a:rPr>
              <a:t>Adhering to best practices</a:t>
            </a:r>
            <a:endParaRPr sz="2800" b="0" i="0" u="none" strike="noStrike" cap="none">
              <a:solidFill>
                <a:srgbClr val="073763"/>
              </a:solidFill>
              <a:latin typeface="Calibri"/>
              <a:ea typeface="Calibri"/>
              <a:cs typeface="Calibri"/>
              <a:sym typeface="Calibri"/>
            </a:endParaRPr>
          </a:p>
        </p:txBody>
      </p:sp>
      <p:sp>
        <p:nvSpPr>
          <p:cNvPr id="117" name="Google Shape;117;g1674b2257ed_0_24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sp>
        <p:nvSpPr>
          <p:cNvPr id="118" name="Google Shape;118;g1674b2257ed_0_240"/>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119" name="Google Shape;119;g1674b2257ed_0_240"/>
          <p:cNvSpPr txBox="1"/>
          <p:nvPr/>
        </p:nvSpPr>
        <p:spPr>
          <a:xfrm>
            <a:off x="172775" y="882650"/>
            <a:ext cx="7613913" cy="630553"/>
          </a:xfrm>
          <a:prstGeom prst="rect">
            <a:avLst/>
          </a:prstGeom>
          <a:noFill/>
          <a:ln>
            <a:noFill/>
          </a:ln>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rgbClr val="000000"/>
              </a:buClr>
              <a:buSzPts val="1600"/>
              <a:buFont typeface="Arial"/>
              <a:buNone/>
            </a:pPr>
            <a:r>
              <a:rPr lang="en" sz="1600" b="0" i="0" u="none" strike="noStrike" cap="none">
                <a:solidFill>
                  <a:srgbClr val="000000"/>
                </a:solidFill>
                <a:latin typeface="Avenir"/>
                <a:ea typeface="Avenir"/>
                <a:cs typeface="Avenir"/>
                <a:sym typeface="Avenir"/>
              </a:rPr>
              <a:t>Automated provisioning, automated testing, and automated build and deployment are the foundation of our approach to DevOps architecture.</a:t>
            </a:r>
            <a:endParaRPr/>
          </a:p>
        </p:txBody>
      </p:sp>
      <p:pic>
        <p:nvPicPr>
          <p:cNvPr id="120" name="Google Shape;120;g1674b2257ed_0_240" descr="Icon&#10;&#10;Description automatically generated"/>
          <p:cNvPicPr preferRelativeResize="0"/>
          <p:nvPr/>
        </p:nvPicPr>
        <p:blipFill rotWithShape="1">
          <a:blip r:embed="rId3">
            <a:alphaModFix/>
          </a:blip>
          <a:srcRect l="10741" t="16173" r="10123" b="14820"/>
          <a:stretch/>
        </p:blipFill>
        <p:spPr>
          <a:xfrm>
            <a:off x="7231857" y="882650"/>
            <a:ext cx="731043" cy="637466"/>
          </a:xfrm>
          <a:prstGeom prst="rect">
            <a:avLst/>
          </a:prstGeom>
          <a:noFill/>
          <a:ln>
            <a:noFill/>
          </a:ln>
        </p:spPr>
      </p:pic>
      <p:pic>
        <p:nvPicPr>
          <p:cNvPr id="121" name="Google Shape;121;g1674b2257ed_0_240"/>
          <p:cNvPicPr preferRelativeResize="0"/>
          <p:nvPr/>
        </p:nvPicPr>
        <p:blipFill rotWithShape="1">
          <a:blip r:embed="rId4">
            <a:alphaModFix/>
          </a:blip>
          <a:srcRect/>
          <a:stretch/>
        </p:blipFill>
        <p:spPr>
          <a:xfrm>
            <a:off x="6267772" y="3485810"/>
            <a:ext cx="2771178" cy="1130640"/>
          </a:xfrm>
          <a:prstGeom prst="rect">
            <a:avLst/>
          </a:prstGeom>
          <a:noFill/>
          <a:ln>
            <a:noFill/>
          </a:ln>
        </p:spPr>
      </p:pic>
      <p:pic>
        <p:nvPicPr>
          <p:cNvPr id="122" name="Google Shape;122;g1674b2257ed_0_240" descr="Graphical user interface, application&#10;&#10;Description automatically generated"/>
          <p:cNvPicPr preferRelativeResize="0"/>
          <p:nvPr/>
        </p:nvPicPr>
        <p:blipFill rotWithShape="1">
          <a:blip r:embed="rId5">
            <a:alphaModFix/>
          </a:blip>
          <a:srcRect/>
          <a:stretch/>
        </p:blipFill>
        <p:spPr>
          <a:xfrm>
            <a:off x="11949" y="1907133"/>
            <a:ext cx="3271961" cy="1329234"/>
          </a:xfrm>
          <a:prstGeom prst="rect">
            <a:avLst/>
          </a:prstGeom>
          <a:noFill/>
          <a:ln>
            <a:noFill/>
          </a:ln>
        </p:spPr>
      </p:pic>
      <p:sp>
        <p:nvSpPr>
          <p:cNvPr id="123" name="Google Shape;123;g1674b2257ed_0_240"/>
          <p:cNvSpPr txBox="1"/>
          <p:nvPr/>
        </p:nvSpPr>
        <p:spPr>
          <a:xfrm>
            <a:off x="172775" y="3529971"/>
            <a:ext cx="6094997" cy="1158779"/>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600"/>
              <a:buFont typeface="Arial"/>
              <a:buNone/>
            </a:pPr>
            <a:r>
              <a:rPr lang="en" sz="1600" b="0" i="0" u="none" strike="noStrike" cap="none">
                <a:solidFill>
                  <a:srgbClr val="000000"/>
                </a:solidFill>
                <a:latin typeface="Avenir"/>
                <a:ea typeface="Avenir"/>
                <a:cs typeface="Avenir"/>
                <a:sym typeface="Avenir"/>
              </a:rPr>
              <a:t>CI/CD best practices are at heart of DevOps Culture, and by implementing those, we make sure that your software remains in a deployable state throughout its lifecycle. It means that you can deploy your system to production on demand at any time.</a:t>
            </a:r>
            <a:endParaRPr/>
          </a:p>
        </p:txBody>
      </p:sp>
      <p:sp>
        <p:nvSpPr>
          <p:cNvPr id="124" name="Google Shape;124;g1674b2257ed_0_240"/>
          <p:cNvSpPr txBox="1"/>
          <p:nvPr/>
        </p:nvSpPr>
        <p:spPr>
          <a:xfrm>
            <a:off x="3001841" y="2127782"/>
            <a:ext cx="6142159" cy="887935"/>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600"/>
              <a:buFont typeface="Arial"/>
              <a:buNone/>
            </a:pPr>
            <a:r>
              <a:rPr lang="en" sz="1600" b="0" i="0" u="none" strike="noStrike" cap="none">
                <a:solidFill>
                  <a:srgbClr val="000000"/>
                </a:solidFill>
                <a:latin typeface="Avenir"/>
                <a:ea typeface="Avenir"/>
                <a:cs typeface="Avenir"/>
                <a:sym typeface="Avenir"/>
              </a:rPr>
              <a:t>Additionally, we make sure that virtually everything is logged while maintaining continual feedback and information flow back and forth.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8</a:t>
            </a:fld>
            <a:endParaRPr/>
          </a:p>
        </p:txBody>
      </p:sp>
      <p:sp>
        <p:nvSpPr>
          <p:cNvPr id="130" name="Google Shape;130;p9"/>
          <p:cNvSpPr txBox="1"/>
          <p:nvPr/>
        </p:nvSpPr>
        <p:spPr>
          <a:xfrm>
            <a:off x="164950" y="11930"/>
            <a:ext cx="62930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dirty="0">
                <a:solidFill>
                  <a:srgbClr val="073763"/>
                </a:solidFill>
                <a:latin typeface="Calibri"/>
                <a:ea typeface="Calibri"/>
                <a:cs typeface="Calibri"/>
                <a:sym typeface="Calibri"/>
              </a:rPr>
              <a:t>Services portfolio@ </a:t>
            </a:r>
            <a:r>
              <a:rPr lang="en" sz="2800" dirty="0" err="1">
                <a:solidFill>
                  <a:srgbClr val="073763"/>
                </a:solidFill>
                <a:latin typeface="Calibri"/>
                <a:ea typeface="Calibri"/>
                <a:cs typeface="Calibri"/>
                <a:sym typeface="Calibri"/>
              </a:rPr>
              <a:t>Flairminds</a:t>
            </a:r>
            <a:endParaRPr sz="2800" b="0" i="0" u="none" strike="noStrike" cap="none" dirty="0" err="1">
              <a:solidFill>
                <a:srgbClr val="073763"/>
              </a:solidFill>
              <a:latin typeface="Calibri"/>
              <a:ea typeface="Calibri"/>
              <a:cs typeface="Calibri"/>
              <a:sym typeface="Calibri"/>
            </a:endParaRPr>
          </a:p>
        </p:txBody>
      </p:sp>
      <p:sp>
        <p:nvSpPr>
          <p:cNvPr id="131" name="Google Shape;131;p9"/>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sp>
        <p:nvSpPr>
          <p:cNvPr id="132" name="Google Shape;132;p9"/>
          <p:cNvSpPr txBox="1"/>
          <p:nvPr/>
        </p:nvSpPr>
        <p:spPr>
          <a:xfrm>
            <a:off x="164950" y="627453"/>
            <a:ext cx="53030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DevOps </a:t>
            </a:r>
            <a:r>
              <a:rPr lang="en" sz="1400" b="1" i="0" u="none" strike="noStrike" cap="none">
                <a:solidFill>
                  <a:srgbClr val="C00000"/>
                </a:solidFill>
                <a:latin typeface="Calibri"/>
                <a:ea typeface="Calibri"/>
                <a:cs typeface="Calibri"/>
                <a:sym typeface="Calibri"/>
              </a:rPr>
              <a:t>CONSULTANCY:</a:t>
            </a:r>
            <a:endParaRPr sz="1000" b="1" i="0" u="none" strike="noStrike" cap="none">
              <a:solidFill>
                <a:srgbClr val="C00000"/>
              </a:solidFill>
              <a:latin typeface="Calibri"/>
              <a:ea typeface="Calibri"/>
              <a:cs typeface="Calibri"/>
              <a:sym typeface="Calibri"/>
            </a:endParaRPr>
          </a:p>
          <a:p>
            <a:pPr marL="0" marR="0" lvl="0" indent="0" algn="just" rtl="0">
              <a:lnSpc>
                <a:spcPct val="100000"/>
              </a:lnSpc>
              <a:spcBef>
                <a:spcPts val="0"/>
              </a:spcBef>
              <a:spcAft>
                <a:spcPts val="0"/>
              </a:spcAft>
              <a:buNone/>
            </a:pPr>
            <a:r>
              <a:rPr lang="en" sz="1000" b="0" i="0" u="none" strike="noStrike" cap="none">
                <a:solidFill>
                  <a:srgbClr val="000000"/>
                </a:solidFill>
                <a:latin typeface="Calibri"/>
                <a:ea typeface="Calibri"/>
                <a:cs typeface="Calibri"/>
                <a:sym typeface="Calibri"/>
              </a:rPr>
              <a:t>Whether you are creating a new product, or want an expert opinion on your current architecture, we will assist you with industry’s best architects. We will help you set up the infrastructure plan, which will reduce complexity and cost, while delivering robust and quality.</a:t>
            </a:r>
            <a:endParaRPr sz="1000" b="0" i="0" u="none" strike="noStrike" cap="none">
              <a:solidFill>
                <a:srgbClr val="000000"/>
              </a:solidFill>
              <a:latin typeface="Calibri"/>
              <a:ea typeface="Calibri"/>
              <a:cs typeface="Calibri"/>
              <a:sym typeface="Calibri"/>
            </a:endParaRPr>
          </a:p>
        </p:txBody>
      </p:sp>
      <p:sp>
        <p:nvSpPr>
          <p:cNvPr id="133" name="Google Shape;133;p9"/>
          <p:cNvSpPr txBox="1"/>
          <p:nvPr/>
        </p:nvSpPr>
        <p:spPr>
          <a:xfrm>
            <a:off x="5751498" y="627453"/>
            <a:ext cx="3100509" cy="11156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1400" b="1" i="0" u="none" strike="noStrike" cap="none">
                <a:solidFill>
                  <a:srgbClr val="C00000"/>
                </a:solidFill>
                <a:latin typeface="Calibri"/>
                <a:ea typeface="Calibri"/>
                <a:cs typeface="Calibri"/>
                <a:sym typeface="Calibri"/>
              </a:rPr>
              <a:t>COST</a:t>
            </a:r>
            <a:r>
              <a:rPr lang="en" sz="1400" b="0" i="0" u="none" strike="noStrike" cap="none">
                <a:solidFill>
                  <a:srgbClr val="000000"/>
                </a:solidFill>
                <a:latin typeface="Calibri"/>
                <a:ea typeface="Calibri"/>
                <a:cs typeface="Calibri"/>
                <a:sym typeface="Calibri"/>
              </a:rPr>
              <a:t> </a:t>
            </a:r>
            <a:r>
              <a:rPr lang="en" sz="1400" b="1" i="0" u="none" strike="noStrike" cap="none">
                <a:solidFill>
                  <a:srgbClr val="000000"/>
                </a:solidFill>
                <a:latin typeface="Calibri"/>
                <a:ea typeface="Calibri"/>
                <a:cs typeface="Calibri"/>
                <a:sym typeface="Calibri"/>
              </a:rPr>
              <a:t>Optimization:</a:t>
            </a:r>
            <a:endParaRPr/>
          </a:p>
          <a:p>
            <a:pPr marL="0" marR="0" lvl="0" indent="0" algn="just" rtl="0">
              <a:lnSpc>
                <a:spcPct val="100000"/>
              </a:lnSpc>
              <a:spcBef>
                <a:spcPts val="0"/>
              </a:spcBef>
              <a:spcAft>
                <a:spcPts val="0"/>
              </a:spcAft>
              <a:buNone/>
            </a:pPr>
            <a:r>
              <a:rPr lang="en" sz="1050" b="0" i="0" u="none" strike="noStrike" cap="none">
                <a:solidFill>
                  <a:srgbClr val="000000"/>
                </a:solidFill>
                <a:latin typeface="Calibri"/>
                <a:ea typeface="Calibri"/>
                <a:cs typeface="Calibri"/>
                <a:sym typeface="Calibri"/>
              </a:rPr>
              <a:t>Worried about huge bills? We are there to help. We bring best practices from FinOps to help you identify idle resources, reduce data transfer costs, and also recommend you architecture changes that will help you run your product with minimal cost.</a:t>
            </a:r>
            <a:endParaRPr sz="1050" b="0" i="0" u="none" strike="noStrike" cap="none">
              <a:solidFill>
                <a:srgbClr val="000000"/>
              </a:solidFill>
              <a:latin typeface="Calibri"/>
              <a:ea typeface="Calibri"/>
              <a:cs typeface="Calibri"/>
              <a:sym typeface="Calibri"/>
            </a:endParaRPr>
          </a:p>
        </p:txBody>
      </p:sp>
      <p:sp>
        <p:nvSpPr>
          <p:cNvPr id="134" name="Google Shape;134;p9"/>
          <p:cNvSpPr txBox="1"/>
          <p:nvPr/>
        </p:nvSpPr>
        <p:spPr>
          <a:xfrm>
            <a:off x="164951" y="1385472"/>
            <a:ext cx="3597350" cy="30162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1400" b="1" i="0" u="none" strike="noStrike" cap="none">
                <a:solidFill>
                  <a:srgbClr val="C00000"/>
                </a:solidFill>
                <a:latin typeface="Calibri"/>
                <a:ea typeface="Calibri"/>
                <a:cs typeface="Calibri"/>
                <a:sym typeface="Calibri"/>
              </a:rPr>
              <a:t>CLOUD</a:t>
            </a:r>
            <a:r>
              <a:rPr lang="en" sz="1400" b="1" i="0" u="none" strike="noStrike" cap="none">
                <a:solidFill>
                  <a:srgbClr val="00B0F0"/>
                </a:solidFill>
                <a:latin typeface="Calibri"/>
                <a:ea typeface="Calibri"/>
                <a:cs typeface="Calibri"/>
                <a:sym typeface="Calibri"/>
              </a:rPr>
              <a:t> </a:t>
            </a:r>
            <a:r>
              <a:rPr lang="en" sz="1400" b="1" i="0" u="none" strike="noStrike" cap="none">
                <a:solidFill>
                  <a:srgbClr val="1B2327"/>
                </a:solidFill>
                <a:latin typeface="Calibri"/>
                <a:ea typeface="Calibri"/>
                <a:cs typeface="Calibri"/>
                <a:sym typeface="Calibri"/>
              </a:rPr>
              <a:t>SERVICES</a:t>
            </a:r>
            <a:r>
              <a:rPr lang="en" sz="1400" b="1" i="0" u="none" strike="noStrike" cap="none">
                <a:solidFill>
                  <a:srgbClr val="00B0F0"/>
                </a:solidFill>
                <a:latin typeface="Calibri"/>
                <a:ea typeface="Calibri"/>
                <a:cs typeface="Calibri"/>
                <a:sym typeface="Calibri"/>
              </a:rPr>
              <a:t>:</a:t>
            </a:r>
            <a:endParaRPr/>
          </a:p>
          <a:p>
            <a:pPr marL="0" marR="0" lvl="0" indent="0" algn="just" rtl="0">
              <a:lnSpc>
                <a:spcPct val="100000"/>
              </a:lnSpc>
              <a:spcBef>
                <a:spcPts val="0"/>
              </a:spcBef>
              <a:spcAft>
                <a:spcPts val="0"/>
              </a:spcAft>
              <a:buNone/>
            </a:pPr>
            <a:r>
              <a:rPr lang="en" sz="1200" b="1" i="0" u="none" strike="noStrike" cap="none">
                <a:solidFill>
                  <a:srgbClr val="000000"/>
                </a:solidFill>
                <a:latin typeface="Calibri"/>
                <a:ea typeface="Calibri"/>
                <a:cs typeface="Calibri"/>
                <a:sym typeface="Calibri"/>
              </a:rPr>
              <a:t>Serverless:</a:t>
            </a:r>
            <a:endParaRPr/>
          </a:p>
          <a:p>
            <a:pPr marL="0" marR="0" lvl="0" indent="0" algn="just" rtl="0">
              <a:lnSpc>
                <a:spcPct val="100000"/>
              </a:lnSpc>
              <a:spcBef>
                <a:spcPts val="0"/>
              </a:spcBef>
              <a:spcAft>
                <a:spcPts val="0"/>
              </a:spcAft>
              <a:buNone/>
            </a:pPr>
            <a:r>
              <a:rPr lang="en" sz="1000" b="0" i="0" u="none" strike="noStrike" cap="none">
                <a:solidFill>
                  <a:srgbClr val="000000"/>
                </a:solidFill>
                <a:latin typeface="Calibri"/>
                <a:ea typeface="Calibri"/>
                <a:cs typeface="Calibri"/>
                <a:sym typeface="Calibri"/>
              </a:rPr>
              <a:t>Cloud services work best, when you can leverage the serverless services offered by your cloud vendor. This reduces your cost of maintaining a huge codebase, maintaining and monitoring the infrastructure. You also get up to date software updates, security updates, so that you and your developers focus on the best you do, Build Your Product.</a:t>
            </a:r>
            <a:endParaRPr/>
          </a:p>
          <a:p>
            <a:pPr marL="0" marR="0" lvl="0" indent="0" algn="just"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None/>
            </a:pPr>
            <a:r>
              <a:rPr lang="en" sz="1200" b="1" i="0" u="none" strike="noStrike" cap="none">
                <a:solidFill>
                  <a:srgbClr val="000000"/>
                </a:solidFill>
                <a:latin typeface="Calibri"/>
                <a:ea typeface="Calibri"/>
                <a:cs typeface="Calibri"/>
                <a:sym typeface="Calibri"/>
              </a:rPr>
              <a:t>Cloud Native consultancy:</a:t>
            </a:r>
            <a:endParaRPr/>
          </a:p>
          <a:p>
            <a:pPr marL="0" marR="0" lvl="0" indent="0" algn="just" rtl="0">
              <a:lnSpc>
                <a:spcPct val="100000"/>
              </a:lnSpc>
              <a:spcBef>
                <a:spcPts val="0"/>
              </a:spcBef>
              <a:spcAft>
                <a:spcPts val="0"/>
              </a:spcAft>
              <a:buNone/>
            </a:pPr>
            <a:r>
              <a:rPr lang="en" sz="1000" b="0" i="0" u="none" strike="noStrike" cap="none">
                <a:solidFill>
                  <a:srgbClr val="000000"/>
                </a:solidFill>
                <a:latin typeface="Calibri"/>
                <a:ea typeface="Calibri"/>
                <a:cs typeface="Calibri"/>
                <a:sym typeface="Calibri"/>
              </a:rPr>
              <a:t>Modernize your application architecture by leveraging best offerings from CNCF. We help you build, migrate and maintain your product architecture on the cloud. </a:t>
            </a:r>
            <a:endParaRPr/>
          </a:p>
          <a:p>
            <a:pPr marL="0" marR="0" lvl="0" indent="0" algn="just" rtl="0">
              <a:lnSpc>
                <a:spcPct val="100000"/>
              </a:lnSpc>
              <a:spcBef>
                <a:spcPts val="0"/>
              </a:spcBef>
              <a:spcAft>
                <a:spcPts val="0"/>
              </a:spcAft>
              <a:buNone/>
            </a:pPr>
            <a:endParaRPr sz="1000" b="1"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None/>
            </a:pPr>
            <a:r>
              <a:rPr lang="en" sz="1200" b="1" i="0" u="none" strike="noStrike" cap="none">
                <a:solidFill>
                  <a:srgbClr val="000000"/>
                </a:solidFill>
                <a:latin typeface="Calibri"/>
                <a:ea typeface="Calibri"/>
                <a:cs typeface="Calibri"/>
                <a:sym typeface="Calibri"/>
              </a:rPr>
              <a:t>Cloud Migration:</a:t>
            </a:r>
            <a:endParaRPr/>
          </a:p>
          <a:p>
            <a:pPr marL="0" marR="0" lvl="0" indent="0" algn="just" rtl="0">
              <a:lnSpc>
                <a:spcPct val="100000"/>
              </a:lnSpc>
              <a:spcBef>
                <a:spcPts val="0"/>
              </a:spcBef>
              <a:spcAft>
                <a:spcPts val="0"/>
              </a:spcAft>
              <a:buNone/>
            </a:pPr>
            <a:r>
              <a:rPr lang="en" sz="1000" b="0" i="0" u="none" strike="noStrike" cap="none">
                <a:solidFill>
                  <a:srgbClr val="000000"/>
                </a:solidFill>
                <a:latin typeface="Calibri"/>
                <a:ea typeface="Calibri"/>
                <a:cs typeface="Calibri"/>
                <a:sym typeface="Calibri"/>
              </a:rPr>
              <a:t>Whether moving from on-prem to cloud, or moving from one cloud to another, we help you in a smooth transition, with almost no downtime.</a:t>
            </a:r>
            <a:endParaRPr sz="700" b="0" i="0" u="none" strike="noStrike" cap="none">
              <a:solidFill>
                <a:srgbClr val="000000"/>
              </a:solidFill>
              <a:latin typeface="Calibri"/>
              <a:ea typeface="Calibri"/>
              <a:cs typeface="Calibri"/>
              <a:sym typeface="Calibri"/>
            </a:endParaRPr>
          </a:p>
        </p:txBody>
      </p:sp>
      <p:sp>
        <p:nvSpPr>
          <p:cNvPr id="135" name="Google Shape;135;p9"/>
          <p:cNvSpPr txBox="1"/>
          <p:nvPr/>
        </p:nvSpPr>
        <p:spPr>
          <a:xfrm>
            <a:off x="3762301" y="1879552"/>
            <a:ext cx="5089706" cy="76944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1400" b="1" i="0" u="none" strike="noStrike" cap="none">
                <a:solidFill>
                  <a:srgbClr val="C00000"/>
                </a:solidFill>
                <a:latin typeface="Calibri"/>
                <a:ea typeface="Calibri"/>
                <a:cs typeface="Calibri"/>
                <a:sym typeface="Calibri"/>
              </a:rPr>
              <a:t>CI/CD:</a:t>
            </a:r>
            <a:endParaRPr/>
          </a:p>
          <a:p>
            <a:pPr marL="0" marR="0" lvl="0" indent="0" algn="just" rtl="0">
              <a:lnSpc>
                <a:spcPct val="100000"/>
              </a:lnSpc>
              <a:spcBef>
                <a:spcPts val="0"/>
              </a:spcBef>
              <a:spcAft>
                <a:spcPts val="0"/>
              </a:spcAft>
              <a:buNone/>
            </a:pPr>
            <a:r>
              <a:rPr lang="en" sz="1000" b="0" i="0" u="none" strike="noStrike" cap="none">
                <a:solidFill>
                  <a:srgbClr val="000000"/>
                </a:solidFill>
                <a:latin typeface="Calibri"/>
                <a:ea typeface="Calibri"/>
                <a:cs typeface="Calibri"/>
                <a:sym typeface="Calibri"/>
              </a:rPr>
              <a:t>Automated pipelines that continuously build, test, integrate and deploy to various environments is the baseline on which companies thrive. We help you build your pipelines, maintain and monitor, and also keep them up to date with the latest industry best practices.</a:t>
            </a:r>
            <a:endParaRPr sz="1000" b="0" i="0" u="none" strike="noStrike" cap="none">
              <a:solidFill>
                <a:srgbClr val="000000"/>
              </a:solidFill>
              <a:latin typeface="Calibri"/>
              <a:ea typeface="Calibri"/>
              <a:cs typeface="Calibri"/>
              <a:sym typeface="Calibri"/>
            </a:endParaRPr>
          </a:p>
        </p:txBody>
      </p:sp>
      <p:sp>
        <p:nvSpPr>
          <p:cNvPr id="136" name="Google Shape;136;p9"/>
          <p:cNvSpPr txBox="1"/>
          <p:nvPr/>
        </p:nvSpPr>
        <p:spPr>
          <a:xfrm>
            <a:off x="3762301" y="2915579"/>
            <a:ext cx="5089706" cy="1908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C00000"/>
                </a:solidFill>
                <a:latin typeface="Calibri"/>
                <a:ea typeface="Calibri"/>
                <a:cs typeface="Calibri"/>
                <a:sym typeface="Calibri"/>
              </a:rPr>
              <a:t>INFRASTRUCUTRE:</a:t>
            </a:r>
            <a:endParaRPr/>
          </a:p>
          <a:p>
            <a:pPr marL="0" marR="0" lvl="0" indent="0" algn="l" rtl="0">
              <a:lnSpc>
                <a:spcPct val="100000"/>
              </a:lnSpc>
              <a:spcBef>
                <a:spcPts val="0"/>
              </a:spcBef>
              <a:spcAft>
                <a:spcPts val="0"/>
              </a:spcAft>
              <a:buNone/>
            </a:pPr>
            <a:r>
              <a:rPr lang="en" sz="1200" b="1" i="0" u="none" strike="noStrike" cap="none">
                <a:solidFill>
                  <a:srgbClr val="000000"/>
                </a:solidFill>
                <a:latin typeface="Calibri"/>
                <a:ea typeface="Calibri"/>
                <a:cs typeface="Calibri"/>
                <a:sym typeface="Calibri"/>
              </a:rPr>
              <a:t>Monitoring:</a:t>
            </a:r>
            <a:endParaRPr/>
          </a:p>
          <a:p>
            <a:pPr marL="0" marR="0" lvl="0" indent="0" algn="l" rtl="0">
              <a:lnSpc>
                <a:spcPct val="100000"/>
              </a:lnSpc>
              <a:spcBef>
                <a:spcPts val="0"/>
              </a:spcBef>
              <a:spcAft>
                <a:spcPts val="0"/>
              </a:spcAft>
              <a:buNone/>
            </a:pPr>
            <a:r>
              <a:rPr lang="en" sz="1000" b="0" i="0" u="none" strike="noStrike" cap="none">
                <a:solidFill>
                  <a:srgbClr val="000000"/>
                </a:solidFill>
                <a:latin typeface="Calibri"/>
                <a:ea typeface="Calibri"/>
                <a:cs typeface="Calibri"/>
                <a:sym typeface="Calibri"/>
              </a:rPr>
              <a:t>Having trouble keeping your production environment stable? We help you proactively monitor your infrastructure, logs, metrics, to help you solve infrastructure as well as code issues quickly.</a:t>
            </a:r>
            <a:endParaRPr/>
          </a:p>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None/>
            </a:pPr>
            <a:r>
              <a:rPr lang="en" sz="1200" b="1" i="0" u="none" strike="noStrike" cap="none">
                <a:solidFill>
                  <a:srgbClr val="000000"/>
                </a:solidFill>
                <a:latin typeface="Calibri"/>
                <a:ea typeface="Calibri"/>
                <a:cs typeface="Calibri"/>
                <a:sym typeface="Calibri"/>
              </a:rPr>
              <a:t>Infrastructure as Code:</a:t>
            </a:r>
            <a:endParaRPr/>
          </a:p>
          <a:p>
            <a:pPr marL="0" marR="0" lvl="0" indent="0" algn="just" rtl="0">
              <a:lnSpc>
                <a:spcPct val="100000"/>
              </a:lnSpc>
              <a:spcBef>
                <a:spcPts val="0"/>
              </a:spcBef>
              <a:spcAft>
                <a:spcPts val="0"/>
              </a:spcAft>
              <a:buNone/>
            </a:pPr>
            <a:r>
              <a:rPr lang="en" sz="1000" b="0" i="0" u="none" strike="noStrike" cap="none">
                <a:solidFill>
                  <a:srgbClr val="000000"/>
                </a:solidFill>
                <a:latin typeface="Calibri"/>
                <a:ea typeface="Calibri"/>
                <a:cs typeface="Calibri"/>
                <a:sym typeface="Calibri"/>
              </a:rPr>
              <a:t>Are you manually provisioning your infrastructure? Do you have trouble identifying resources which were created long ago by ex-employee? We help you migrate your infrastructure to IaC. This helps you not only document all your resources in a SCM, but also ensures that nobody changes the infrastructure manually.</a:t>
            </a:r>
            <a:endParaRPr sz="1000" b="0" i="0" u="none" strike="noStrike" cap="none">
              <a:solidFill>
                <a:srgbClr val="000000"/>
              </a:solidFill>
              <a:latin typeface="Calibri"/>
              <a:ea typeface="Calibri"/>
              <a:cs typeface="Calibri"/>
              <a:sym typeface="Calibri"/>
            </a:endParaRPr>
          </a:p>
        </p:txBody>
      </p:sp>
      <p:pic>
        <p:nvPicPr>
          <p:cNvPr id="137" name="Google Shape;137;p9" descr="Icon&#10;&#10;Description automatically generated"/>
          <p:cNvPicPr preferRelativeResize="0"/>
          <p:nvPr/>
        </p:nvPicPr>
        <p:blipFill rotWithShape="1">
          <a:blip r:embed="rId3">
            <a:alphaModFix/>
          </a:blip>
          <a:srcRect l="1454" t="2332" r="1946" b="5354"/>
          <a:stretch/>
        </p:blipFill>
        <p:spPr>
          <a:xfrm>
            <a:off x="8100110" y="2668257"/>
            <a:ext cx="664490" cy="664496"/>
          </a:xfrm>
          <a:prstGeom prst="rect">
            <a:avLst/>
          </a:prstGeom>
          <a:noFill/>
          <a:ln>
            <a:noFill/>
          </a:ln>
        </p:spPr>
      </p:pic>
      <p:pic>
        <p:nvPicPr>
          <p:cNvPr id="138" name="Google Shape;138;p9" descr="Diagram&#10;&#10;Description automatically generated"/>
          <p:cNvPicPr preferRelativeResize="0"/>
          <p:nvPr/>
        </p:nvPicPr>
        <p:blipFill rotWithShape="1">
          <a:blip r:embed="rId4">
            <a:alphaModFix/>
          </a:blip>
          <a:srcRect l="8090" t="9460" r="8415" b="29398"/>
          <a:stretch/>
        </p:blipFill>
        <p:spPr>
          <a:xfrm>
            <a:off x="653750" y="4319956"/>
            <a:ext cx="2489423" cy="722106"/>
          </a:xfrm>
          <a:prstGeom prst="rect">
            <a:avLst/>
          </a:prstGeom>
          <a:noFill/>
          <a:ln>
            <a:noFill/>
          </a:ln>
        </p:spPr>
      </p:pic>
      <p:pic>
        <p:nvPicPr>
          <p:cNvPr id="139" name="Google Shape;139;p9" descr="A picture containing text, vector graphics&#10;&#10;Description automatically generated"/>
          <p:cNvPicPr preferRelativeResize="0"/>
          <p:nvPr/>
        </p:nvPicPr>
        <p:blipFill rotWithShape="1">
          <a:blip r:embed="rId5">
            <a:alphaModFix/>
          </a:blip>
          <a:srcRect t="12690" r="5726" b="4327"/>
          <a:stretch/>
        </p:blipFill>
        <p:spPr>
          <a:xfrm>
            <a:off x="4348635" y="1225527"/>
            <a:ext cx="1426007" cy="7842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g1661c750b19_0_2"/>
          <p:cNvSpPr txBox="1"/>
          <p:nvPr/>
        </p:nvSpPr>
        <p:spPr>
          <a:xfrm>
            <a:off x="158075" y="25359"/>
            <a:ext cx="6395400" cy="615600"/>
          </a:xfrm>
          <a:prstGeom prst="rect">
            <a:avLst/>
          </a:prstGeom>
          <a:noFill/>
          <a:ln>
            <a:noFill/>
          </a:ln>
        </p:spPr>
        <p:txBody>
          <a:bodyPr spcFirstLastPara="1" wrap="square" lIns="91425" tIns="91425" rIns="91425" bIns="91425" anchor="t" anchorCtr="0">
            <a:spAutoFit/>
          </a:bodyPr>
          <a:lstStyle/>
          <a:p>
            <a:pPr>
              <a:buSzPts val="2500"/>
            </a:pPr>
            <a:r>
              <a:rPr lang="en" sz="2800" b="0" i="0" u="none" strike="noStrike" cap="none" dirty="0" err="1">
                <a:solidFill>
                  <a:srgbClr val="073763"/>
                </a:solidFill>
                <a:latin typeface="Calibri"/>
                <a:ea typeface="Calibri"/>
                <a:cs typeface="Calibri"/>
                <a:sym typeface="Calibri"/>
              </a:rPr>
              <a:t>Approach@Flairminds</a:t>
            </a:r>
            <a:r>
              <a:rPr lang="en" sz="2800" dirty="0">
                <a:solidFill>
                  <a:srgbClr val="073763"/>
                </a:solidFill>
                <a:latin typeface="Calibri"/>
                <a:ea typeface="Calibri"/>
                <a:cs typeface="Calibri"/>
                <a:sym typeface="Calibri"/>
              </a:rPr>
              <a:t> </a:t>
            </a:r>
            <a:endParaRPr sz="2800" b="0" i="0" u="none" strike="noStrike" cap="none" dirty="0">
              <a:solidFill>
                <a:srgbClr val="073763"/>
              </a:solidFill>
              <a:latin typeface="Calibri"/>
              <a:ea typeface="Calibri"/>
              <a:cs typeface="Calibri"/>
              <a:sym typeface="Calibri"/>
            </a:endParaRPr>
          </a:p>
        </p:txBody>
      </p:sp>
      <p:sp>
        <p:nvSpPr>
          <p:cNvPr id="145" name="Google Shape;145;g1661c750b19_0_2"/>
          <p:cNvSpPr txBox="1">
            <a:spLocks noGrp="1"/>
          </p:cNvSpPr>
          <p:nvPr>
            <p:ph type="sldNum" idx="12"/>
          </p:nvPr>
        </p:nvSpPr>
        <p:spPr>
          <a:xfrm>
            <a:off x="8490250" y="474990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9</a:t>
            </a:fld>
            <a:endParaRPr/>
          </a:p>
        </p:txBody>
      </p:sp>
      <p:sp>
        <p:nvSpPr>
          <p:cNvPr id="146" name="Google Shape;146;g1661c750b19_0_2"/>
          <p:cNvSpPr txBox="1"/>
          <p:nvPr/>
        </p:nvSpPr>
        <p:spPr>
          <a:xfrm>
            <a:off x="268799" y="684751"/>
            <a:ext cx="8606401" cy="431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AABE2"/>
              </a:buClr>
              <a:buSzPts val="1600"/>
              <a:buFont typeface="Arial"/>
              <a:buNone/>
            </a:pPr>
            <a:r>
              <a:rPr lang="en" sz="1400" b="0" i="0" u="none" strike="noStrike" cap="none">
                <a:solidFill>
                  <a:srgbClr val="000000"/>
                </a:solidFill>
                <a:latin typeface="Calibri"/>
                <a:ea typeface="Calibri"/>
                <a:cs typeface="Calibri"/>
                <a:sym typeface="Calibri"/>
              </a:rPr>
              <a:t>Although the workflow changes as per specific requirements, this is a generalized form of DevOps approach followed for various cloud providers</a:t>
            </a:r>
            <a:endParaRPr/>
          </a:p>
        </p:txBody>
      </p:sp>
      <p:sp>
        <p:nvSpPr>
          <p:cNvPr id="147" name="Google Shape;147;g1661c750b19_0_2"/>
          <p:cNvSpPr txBox="1"/>
          <p:nvPr/>
        </p:nvSpPr>
        <p:spPr>
          <a:xfrm>
            <a:off x="3676050" y="4849050"/>
            <a:ext cx="1791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Calibri"/>
                <a:ea typeface="Calibri"/>
                <a:cs typeface="Calibri"/>
                <a:sym typeface="Calibri"/>
              </a:rPr>
              <a:t>Confidential - Work Document</a:t>
            </a:r>
            <a:endParaRPr sz="800" b="0" i="0" u="none" strike="noStrike" cap="none">
              <a:solidFill>
                <a:schemeClr val="dk2"/>
              </a:solidFill>
              <a:latin typeface="Calibri"/>
              <a:ea typeface="Calibri"/>
              <a:cs typeface="Calibri"/>
              <a:sym typeface="Calibri"/>
            </a:endParaRPr>
          </a:p>
        </p:txBody>
      </p:sp>
      <p:pic>
        <p:nvPicPr>
          <p:cNvPr id="148" name="Google Shape;148;g1661c750b19_0_2"/>
          <p:cNvPicPr preferRelativeResize="0"/>
          <p:nvPr/>
        </p:nvPicPr>
        <p:blipFill rotWithShape="1">
          <a:blip r:embed="rId3">
            <a:alphaModFix/>
          </a:blip>
          <a:srcRect/>
          <a:stretch/>
        </p:blipFill>
        <p:spPr>
          <a:xfrm>
            <a:off x="922437" y="1332289"/>
            <a:ext cx="7702275" cy="3201182"/>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c3f3349-3fde-44b2-91dd-1461469ae59c">
      <Terms xmlns="http://schemas.microsoft.com/office/infopath/2007/PartnerControls"/>
    </lcf76f155ced4ddcb4097134ff3c332f>
    <_Flow_SignoffStatus xmlns="0c3f3349-3fde-44b2-91dd-1461469ae59c" xsi:nil="true"/>
    <TaxCatchAll xmlns="ecf2865c-a0c0-4830-9c97-c878b24eefc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D6C0B0299502459BE057F60D45F7A2" ma:contentTypeVersion="16" ma:contentTypeDescription="Create a new document." ma:contentTypeScope="" ma:versionID="f50657443db3cca893bf2a77a6b82c8e">
  <xsd:schema xmlns:xsd="http://www.w3.org/2001/XMLSchema" xmlns:xs="http://www.w3.org/2001/XMLSchema" xmlns:p="http://schemas.microsoft.com/office/2006/metadata/properties" xmlns:ns2="ecf2865c-a0c0-4830-9c97-c878b24eefc5" xmlns:ns3="0c3f3349-3fde-44b2-91dd-1461469ae59c" targetNamespace="http://schemas.microsoft.com/office/2006/metadata/properties" ma:root="true" ma:fieldsID="ffe86a2076484ea9f4ac21488ba3d86b" ns2:_="" ns3:_="">
    <xsd:import namespace="ecf2865c-a0c0-4830-9c97-c878b24eefc5"/>
    <xsd:import namespace="0c3f3349-3fde-44b2-91dd-1461469ae59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_Flow_SignoffStatu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2865c-a0c0-4830-9c97-c878b24eefc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54104d38-e8e4-4984-a0bc-6afa79dcdd70}" ma:internalName="TaxCatchAll" ma:showField="CatchAllData" ma:web="ecf2865c-a0c0-4830-9c97-c878b24eefc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c3f3349-3fde-44b2-91dd-1461469ae5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236efef-33c7-4880-a5c8-aa8024ac5528"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Flow_SignoffStatus" ma:index="22" nillable="true" ma:displayName="Sign-off status" ma:internalName="Sign_x002d_off_x0020_status">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9FA994-62C0-4B0F-977D-7C5AEE4C0182}">
  <ds:schemaRefs>
    <ds:schemaRef ds:uri="http://schemas.microsoft.com/office/2006/metadata/properties"/>
    <ds:schemaRef ds:uri="http://schemas.microsoft.com/office/infopath/2007/PartnerControls"/>
    <ds:schemaRef ds:uri="0c3f3349-3fde-44b2-91dd-1461469ae59c"/>
    <ds:schemaRef ds:uri="ecf2865c-a0c0-4830-9c97-c878b24eefc5"/>
  </ds:schemaRefs>
</ds:datastoreItem>
</file>

<file path=customXml/itemProps2.xml><?xml version="1.0" encoding="utf-8"?>
<ds:datastoreItem xmlns:ds="http://schemas.openxmlformats.org/officeDocument/2006/customXml" ds:itemID="{3D7D40DB-67BC-4C9E-8294-D18DEF66B222}">
  <ds:schemaRefs>
    <ds:schemaRef ds:uri="http://schemas.microsoft.com/sharepoint/v3/contenttype/forms"/>
  </ds:schemaRefs>
</ds:datastoreItem>
</file>

<file path=customXml/itemProps3.xml><?xml version="1.0" encoding="utf-8"?>
<ds:datastoreItem xmlns:ds="http://schemas.openxmlformats.org/officeDocument/2006/customXml" ds:itemID="{DF786E6D-DC15-44DD-A696-5E1016AF31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2865c-a0c0-4830-9c97-c878b24eefc5"/>
    <ds:schemaRef ds:uri="0c3f3349-3fde-44b2-91dd-1461469ae5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21</Slides>
  <Notes>21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Slate</vt:lpstr>
      <vt:lpstr>DevOps Practice</vt:lpstr>
      <vt:lpstr>Content</vt:lpstr>
      <vt:lpstr>Introduction to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studies</vt:lpstr>
      <vt:lpstr>Case Study A AI-ML medical IT products company</vt:lpstr>
      <vt:lpstr>Case study A AI-ML medical IT products company Contd.</vt:lpstr>
      <vt:lpstr>Case study B Retail IT Software company</vt:lpstr>
      <vt:lpstr>Case study B Retail IT Software company Contd.</vt:lpstr>
      <vt:lpstr>Case study B Retail IT Software company Contd.</vt:lpstr>
      <vt:lpstr>Case study B Retail IT Software company Contd.</vt:lpstr>
      <vt:lpstr>Case study C Leading DevOps automation company</vt:lpstr>
      <vt:lpstr>Case study C Leading DevOps automation company Contd.</vt:lpstr>
      <vt:lpstr>Case study C Leading DevOps automation company 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Practice</dc:title>
  <dc:creator>Lenovo</dc:creator>
  <cp:revision>6</cp:revision>
  <dcterms:modified xsi:type="dcterms:W3CDTF">2024-08-09T12:44:30Z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0x010100E2D6C0B0299502459BE057F60D45F7A2</vt:lpwstr>
  </property>
  <property fmtid="{D5CDD505-2E9C-101B-9397-08002B2CF9AE}" pid="3" name="MediaServiceImageTags">
    <vt:lpwstr/>
  </property>
</Properties>
</file>